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9" r:id="rId1"/>
  </p:sldMasterIdLst>
  <p:sldIdLst>
    <p:sldId id="257" r:id="rId2"/>
    <p:sldId id="258" r:id="rId3"/>
    <p:sldId id="259" r:id="rId4"/>
    <p:sldId id="260" r:id="rId5"/>
    <p:sldId id="261" r:id="rId6"/>
    <p:sldId id="263" r:id="rId7"/>
    <p:sldId id="262" r:id="rId8"/>
    <p:sldId id="264" r:id="rId9"/>
    <p:sldId id="265" r:id="rId10"/>
    <p:sldId id="268" r:id="rId11"/>
    <p:sldId id="269" r:id="rId12"/>
    <p:sldId id="270" r:id="rId13"/>
    <p:sldId id="272" r:id="rId14"/>
    <p:sldId id="271" r:id="rId15"/>
    <p:sldId id="267" r:id="rId16"/>
    <p:sldId id="273" r:id="rId17"/>
    <p:sldId id="274" r:id="rId18"/>
    <p:sldId id="275" r:id="rId19"/>
    <p:sldId id="276" r:id="rId20"/>
    <p:sldId id="266"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A2311B-1120-4D34-8E39-7FC49B22A6D6}" type="datetimeFigureOut">
              <a:rPr lang="en-US" smtClean="0"/>
              <a:t>11/3/2020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529C123-FF04-4315-8A54-EB5CE22F052B}" type="slidenum">
              <a:rPr lang="en-US" smtClean="0"/>
              <a:t>‹#›</a:t>
            </a:fld>
            <a:endParaRPr lang="en-US"/>
          </a:p>
        </p:txBody>
      </p:sp>
    </p:spTree>
    <p:extLst>
      <p:ext uri="{BB962C8B-B14F-4D97-AF65-F5344CB8AC3E}">
        <p14:creationId xmlns:p14="http://schemas.microsoft.com/office/powerpoint/2010/main" val="364703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2311B-1120-4D34-8E39-7FC49B22A6D6}"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9C123-FF04-4315-8A54-EB5CE22F052B}" type="slidenum">
              <a:rPr lang="en-US" smtClean="0"/>
              <a:t>‹#›</a:t>
            </a:fld>
            <a:endParaRPr lang="en-US"/>
          </a:p>
        </p:txBody>
      </p:sp>
    </p:spTree>
    <p:extLst>
      <p:ext uri="{BB962C8B-B14F-4D97-AF65-F5344CB8AC3E}">
        <p14:creationId xmlns:p14="http://schemas.microsoft.com/office/powerpoint/2010/main" val="2525035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2311B-1120-4D34-8E39-7FC49B22A6D6}"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9C123-FF04-4315-8A54-EB5CE22F052B}" type="slidenum">
              <a:rPr lang="en-US" smtClean="0"/>
              <a:t>‹#›</a:t>
            </a:fld>
            <a:endParaRPr lang="en-US"/>
          </a:p>
        </p:txBody>
      </p:sp>
    </p:spTree>
    <p:extLst>
      <p:ext uri="{BB962C8B-B14F-4D97-AF65-F5344CB8AC3E}">
        <p14:creationId xmlns:p14="http://schemas.microsoft.com/office/powerpoint/2010/main" val="2360484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2311B-1120-4D34-8E39-7FC49B22A6D6}"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9C123-FF04-4315-8A54-EB5CE22F052B}" type="slidenum">
              <a:rPr lang="en-US" smtClean="0"/>
              <a:t>‹#›</a:t>
            </a:fld>
            <a:endParaRPr lang="en-US"/>
          </a:p>
        </p:txBody>
      </p:sp>
    </p:spTree>
    <p:extLst>
      <p:ext uri="{BB962C8B-B14F-4D97-AF65-F5344CB8AC3E}">
        <p14:creationId xmlns:p14="http://schemas.microsoft.com/office/powerpoint/2010/main" val="1813550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2311B-1120-4D34-8E39-7FC49B22A6D6}"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9C123-FF04-4315-8A54-EB5CE22F052B}" type="slidenum">
              <a:rPr lang="en-US" smtClean="0"/>
              <a:t>‹#›</a:t>
            </a:fld>
            <a:endParaRPr lang="en-US"/>
          </a:p>
        </p:txBody>
      </p:sp>
    </p:spTree>
    <p:extLst>
      <p:ext uri="{BB962C8B-B14F-4D97-AF65-F5344CB8AC3E}">
        <p14:creationId xmlns:p14="http://schemas.microsoft.com/office/powerpoint/2010/main" val="1190088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2311B-1120-4D34-8E39-7FC49B22A6D6}"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9C123-FF04-4315-8A54-EB5CE22F052B}" type="slidenum">
              <a:rPr lang="en-US" smtClean="0"/>
              <a:t>‹#›</a:t>
            </a:fld>
            <a:endParaRPr lang="en-US"/>
          </a:p>
        </p:txBody>
      </p:sp>
    </p:spTree>
    <p:extLst>
      <p:ext uri="{BB962C8B-B14F-4D97-AF65-F5344CB8AC3E}">
        <p14:creationId xmlns:p14="http://schemas.microsoft.com/office/powerpoint/2010/main" val="2838340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2311B-1120-4D34-8E39-7FC49B22A6D6}"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9C123-FF04-4315-8A54-EB5CE22F052B}" type="slidenum">
              <a:rPr lang="en-US" smtClean="0"/>
              <a:t>‹#›</a:t>
            </a:fld>
            <a:endParaRPr lang="en-US"/>
          </a:p>
        </p:txBody>
      </p:sp>
    </p:spTree>
    <p:extLst>
      <p:ext uri="{BB962C8B-B14F-4D97-AF65-F5344CB8AC3E}">
        <p14:creationId xmlns:p14="http://schemas.microsoft.com/office/powerpoint/2010/main" val="969066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2311B-1120-4D34-8E39-7FC49B22A6D6}"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9C123-FF04-4315-8A54-EB5CE22F052B}" type="slidenum">
              <a:rPr lang="en-US" smtClean="0"/>
              <a:t>‹#›</a:t>
            </a:fld>
            <a:endParaRPr lang="en-US"/>
          </a:p>
        </p:txBody>
      </p:sp>
    </p:spTree>
    <p:extLst>
      <p:ext uri="{BB962C8B-B14F-4D97-AF65-F5344CB8AC3E}">
        <p14:creationId xmlns:p14="http://schemas.microsoft.com/office/powerpoint/2010/main" val="954846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2311B-1120-4D34-8E39-7FC49B22A6D6}"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9C123-FF04-4315-8A54-EB5CE22F052B}" type="slidenum">
              <a:rPr lang="en-US" smtClean="0"/>
              <a:t>‹#›</a:t>
            </a:fld>
            <a:endParaRPr lang="en-US"/>
          </a:p>
        </p:txBody>
      </p:sp>
    </p:spTree>
    <p:extLst>
      <p:ext uri="{BB962C8B-B14F-4D97-AF65-F5344CB8AC3E}">
        <p14:creationId xmlns:p14="http://schemas.microsoft.com/office/powerpoint/2010/main" val="314714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2311B-1120-4D34-8E39-7FC49B22A6D6}"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529C123-FF04-4315-8A54-EB5CE22F052B}" type="slidenum">
              <a:rPr lang="en-US" smtClean="0"/>
              <a:t>‹#›</a:t>
            </a:fld>
            <a:endParaRPr lang="en-US"/>
          </a:p>
        </p:txBody>
      </p:sp>
    </p:spTree>
    <p:extLst>
      <p:ext uri="{BB962C8B-B14F-4D97-AF65-F5344CB8AC3E}">
        <p14:creationId xmlns:p14="http://schemas.microsoft.com/office/powerpoint/2010/main" val="344737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2311B-1120-4D34-8E39-7FC49B22A6D6}"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9C123-FF04-4315-8A54-EB5CE22F052B}" type="slidenum">
              <a:rPr lang="en-US" smtClean="0"/>
              <a:t>‹#›</a:t>
            </a:fld>
            <a:endParaRPr lang="en-US"/>
          </a:p>
        </p:txBody>
      </p:sp>
    </p:spTree>
    <p:extLst>
      <p:ext uri="{BB962C8B-B14F-4D97-AF65-F5344CB8AC3E}">
        <p14:creationId xmlns:p14="http://schemas.microsoft.com/office/powerpoint/2010/main" val="341795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2311B-1120-4D34-8E39-7FC49B22A6D6}"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9C123-FF04-4315-8A54-EB5CE22F052B}" type="slidenum">
              <a:rPr lang="en-US" smtClean="0"/>
              <a:t>‹#›</a:t>
            </a:fld>
            <a:endParaRPr lang="en-US"/>
          </a:p>
        </p:txBody>
      </p:sp>
    </p:spTree>
    <p:extLst>
      <p:ext uri="{BB962C8B-B14F-4D97-AF65-F5344CB8AC3E}">
        <p14:creationId xmlns:p14="http://schemas.microsoft.com/office/powerpoint/2010/main" val="324530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2311B-1120-4D34-8E39-7FC49B22A6D6}"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9C123-FF04-4315-8A54-EB5CE22F052B}" type="slidenum">
              <a:rPr lang="en-US" smtClean="0"/>
              <a:t>‹#›</a:t>
            </a:fld>
            <a:endParaRPr lang="en-US"/>
          </a:p>
        </p:txBody>
      </p:sp>
    </p:spTree>
    <p:extLst>
      <p:ext uri="{BB962C8B-B14F-4D97-AF65-F5344CB8AC3E}">
        <p14:creationId xmlns:p14="http://schemas.microsoft.com/office/powerpoint/2010/main" val="406270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A2311B-1120-4D34-8E39-7FC49B22A6D6}"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9C123-FF04-4315-8A54-EB5CE22F052B}" type="slidenum">
              <a:rPr lang="en-US" smtClean="0"/>
              <a:t>‹#›</a:t>
            </a:fld>
            <a:endParaRPr lang="en-US"/>
          </a:p>
        </p:txBody>
      </p:sp>
    </p:spTree>
    <p:extLst>
      <p:ext uri="{BB962C8B-B14F-4D97-AF65-F5344CB8AC3E}">
        <p14:creationId xmlns:p14="http://schemas.microsoft.com/office/powerpoint/2010/main" val="272733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2311B-1120-4D34-8E39-7FC49B22A6D6}"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9C123-FF04-4315-8A54-EB5CE22F052B}" type="slidenum">
              <a:rPr lang="en-US" smtClean="0"/>
              <a:t>‹#›</a:t>
            </a:fld>
            <a:endParaRPr lang="en-US"/>
          </a:p>
        </p:txBody>
      </p:sp>
    </p:spTree>
    <p:extLst>
      <p:ext uri="{BB962C8B-B14F-4D97-AF65-F5344CB8AC3E}">
        <p14:creationId xmlns:p14="http://schemas.microsoft.com/office/powerpoint/2010/main" val="2030447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2311B-1120-4D34-8E39-7FC49B22A6D6}"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9C123-FF04-4315-8A54-EB5CE22F052B}" type="slidenum">
              <a:rPr lang="en-US" smtClean="0"/>
              <a:t>‹#›</a:t>
            </a:fld>
            <a:endParaRPr lang="en-US"/>
          </a:p>
        </p:txBody>
      </p:sp>
    </p:spTree>
    <p:extLst>
      <p:ext uri="{BB962C8B-B14F-4D97-AF65-F5344CB8AC3E}">
        <p14:creationId xmlns:p14="http://schemas.microsoft.com/office/powerpoint/2010/main" val="225157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2311B-1120-4D34-8E39-7FC49B22A6D6}"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29C123-FF04-4315-8A54-EB5CE22F052B}" type="slidenum">
              <a:rPr lang="en-US" smtClean="0"/>
              <a:t>‹#›</a:t>
            </a:fld>
            <a:endParaRPr lang="en-US"/>
          </a:p>
        </p:txBody>
      </p:sp>
    </p:spTree>
    <p:extLst>
      <p:ext uri="{BB962C8B-B14F-4D97-AF65-F5344CB8AC3E}">
        <p14:creationId xmlns:p14="http://schemas.microsoft.com/office/powerpoint/2010/main" val="241053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A2311B-1120-4D34-8E39-7FC49B22A6D6}" type="datetimeFigureOut">
              <a:rPr lang="en-US" smtClean="0"/>
              <a:t>11/3/2020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29C123-FF04-4315-8A54-EB5CE22F052B}" type="slidenum">
              <a:rPr lang="en-US" smtClean="0"/>
              <a:t>‹#›</a:t>
            </a:fld>
            <a:endParaRPr lang="en-US"/>
          </a:p>
        </p:txBody>
      </p:sp>
    </p:spTree>
    <p:extLst>
      <p:ext uri="{BB962C8B-B14F-4D97-AF65-F5344CB8AC3E}">
        <p14:creationId xmlns:p14="http://schemas.microsoft.com/office/powerpoint/2010/main" val="4013447488"/>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 id="2147484272" r:id="rId13"/>
    <p:sldLayoutId id="2147484273" r:id="rId14"/>
    <p:sldLayoutId id="2147484274" r:id="rId15"/>
    <p:sldLayoutId id="2147484275" r:id="rId16"/>
    <p:sldLayoutId id="214748427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arget="../media/image3.jpeg" Type="http://schemas.openxmlformats.org/officeDocument/2006/relationships/image"/><Relationship Id="rId1" Target="../slideLayouts/slideLayout7.xml" Type="http://schemas.openxmlformats.org/officeDocument/2006/relationships/slideLayout"/></Relationships>
</file>

<file path=ppt/slides/_rels/slide4.xml.rels><?xml version="1.0" encoding="UTF-8" standalone="yes" ?><Relationships xmlns="http://schemas.openxmlformats.org/package/2006/relationships"><Relationship Id="rId2" Target="../media/image4.jpeg" Type="http://schemas.openxmlformats.org/officeDocument/2006/relationships/image"/><Relationship Id="rId1" Target="../slideLayouts/slideLayout7.xml" Type="http://schemas.openxmlformats.org/officeDocument/2006/relationships/slideLayout"/></Relationships>
</file>

<file path=ppt/slides/_rels/slide5.xml.rels><?xml version="1.0" encoding="UTF-8" standalone="yes"?>
<Relationships xmlns="http://schemas.openxmlformats.org/package/2006/relationships"><Relationship Id="rId3" Type="http://schemas.openxmlformats.org/officeDocument/2006/relationships/hyperlink" Target="https://psalmsinthesouth.net/2015/04/"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9889" y="0"/>
            <a:ext cx="7814930" cy="4944140"/>
          </a:xfrm>
        </p:spPr>
        <p:txBody>
          <a:bodyPr>
            <a:normAutofit fontScale="90000"/>
          </a:bodyPr>
          <a:lstStyle/>
          <a:p>
            <a:pPr algn="ctr">
              <a:spcAft>
                <a:spcPts val="1200"/>
              </a:spcAft>
            </a:pPr>
            <a:br>
              <a:rPr lang="en-US" sz="6000" b="1" dirty="0">
                <a:solidFill>
                  <a:schemeClr val="bg2">
                    <a:lumMod val="10000"/>
                  </a:schemeClr>
                </a:solidFill>
                <a:latin typeface="Book Antiqua" panose="02040602050305030304" pitchFamily="18" charset="0"/>
              </a:rPr>
            </a:br>
            <a:br>
              <a:rPr lang="en-US" sz="6000" b="1" dirty="0">
                <a:solidFill>
                  <a:schemeClr val="bg2">
                    <a:lumMod val="10000"/>
                  </a:schemeClr>
                </a:solidFill>
                <a:latin typeface="Book Antiqua" panose="02040602050305030304" pitchFamily="18" charset="0"/>
              </a:rPr>
            </a:br>
            <a:br>
              <a:rPr lang="en-US" sz="6000" b="1" dirty="0">
                <a:solidFill>
                  <a:schemeClr val="bg2">
                    <a:lumMod val="10000"/>
                  </a:schemeClr>
                </a:solidFill>
                <a:latin typeface="Book Antiqua" panose="02040602050305030304" pitchFamily="18" charset="0"/>
              </a:rPr>
            </a:br>
            <a:r>
              <a:rPr lang="en-US" sz="6000" b="1" dirty="0">
                <a:solidFill>
                  <a:schemeClr val="bg2">
                    <a:lumMod val="10000"/>
                  </a:schemeClr>
                </a:solidFill>
                <a:latin typeface="Book Antiqua" panose="02040602050305030304" pitchFamily="18" charset="0"/>
              </a:rPr>
              <a:t> </a:t>
            </a:r>
            <a:br>
              <a:rPr lang="en-US" sz="4800" b="1" dirty="0">
                <a:solidFill>
                  <a:schemeClr val="bg2">
                    <a:lumMod val="10000"/>
                  </a:schemeClr>
                </a:solidFill>
                <a:latin typeface="Book Antiqua" panose="02040602050305030304" pitchFamily="18" charset="0"/>
              </a:rPr>
            </a:br>
            <a:r>
              <a:rPr lang="en-US" sz="4000" b="1" dirty="0">
                <a:latin typeface="Book Antiqua" panose="02040602050305030304" pitchFamily="18" charset="0"/>
              </a:rPr>
              <a:t>MSSOA</a:t>
            </a:r>
            <a:br>
              <a:rPr lang="en-US" sz="4000" b="1" dirty="0">
                <a:latin typeface="Book Antiqua" panose="02040602050305030304" pitchFamily="18" charset="0"/>
              </a:rPr>
            </a:br>
            <a:br>
              <a:rPr lang="en-US" sz="4000" b="1" dirty="0">
                <a:latin typeface="Book Antiqua" panose="02040602050305030304" pitchFamily="18" charset="0"/>
              </a:rPr>
            </a:br>
            <a:r>
              <a:rPr lang="en-US" sz="4000" b="1" dirty="0">
                <a:latin typeface="Book Antiqua" panose="02040602050305030304" pitchFamily="18" charset="0"/>
              </a:rPr>
              <a:t>WEBINAR</a:t>
            </a:r>
            <a:br>
              <a:rPr lang="en-US" sz="4000" b="1" dirty="0">
                <a:latin typeface="Book Antiqua" panose="02040602050305030304" pitchFamily="18" charset="0"/>
              </a:rPr>
            </a:br>
            <a:br>
              <a:rPr lang="en-US" sz="4000" b="1" dirty="0">
                <a:latin typeface="Book Antiqua" panose="02040602050305030304" pitchFamily="18" charset="0"/>
              </a:rPr>
            </a:br>
            <a:r>
              <a:rPr lang="en-US" sz="4000" b="1" dirty="0">
                <a:latin typeface="Book Antiqua" panose="02040602050305030304" pitchFamily="18" charset="0"/>
              </a:rPr>
              <a:t>NOVEMBER 4, 2020</a:t>
            </a:r>
            <a:br>
              <a:rPr lang="en-US" sz="4000" b="1" dirty="0">
                <a:latin typeface="Book Antiqua" panose="02040602050305030304" pitchFamily="18" charset="0"/>
              </a:rPr>
            </a:br>
            <a:br>
              <a:rPr lang="en-US" sz="4000" b="1" dirty="0">
                <a:latin typeface="Book Antiqua" panose="02040602050305030304" pitchFamily="18" charset="0"/>
              </a:rPr>
            </a:br>
            <a:r>
              <a:rPr lang="en-US" sz="4000" b="1" dirty="0">
                <a:latin typeface="Book Antiqua" panose="02040602050305030304" pitchFamily="18" charset="0"/>
              </a:rPr>
              <a:t>LEGAL REVIEW </a:t>
            </a:r>
            <a:br>
              <a:rPr lang="en-US" sz="4800" b="1" dirty="0">
                <a:latin typeface="Book Antiqua" panose="02040602050305030304" pitchFamily="18" charset="0"/>
              </a:rPr>
            </a:br>
            <a:endParaRPr lang="en-US" sz="4800" dirty="0">
              <a:latin typeface="Book Antiqua" panose="02040602050305030304" pitchFamily="18" charset="0"/>
            </a:endParaRPr>
          </a:p>
        </p:txBody>
      </p:sp>
      <p:sp>
        <p:nvSpPr>
          <p:cNvPr id="3" name="Subtitle 2"/>
          <p:cNvSpPr>
            <a:spLocks noGrp="1"/>
          </p:cNvSpPr>
          <p:nvPr>
            <p:ph type="subTitle" idx="1"/>
          </p:nvPr>
        </p:nvSpPr>
        <p:spPr>
          <a:xfrm>
            <a:off x="3359889" y="4108174"/>
            <a:ext cx="7814930" cy="2425148"/>
          </a:xfrm>
        </p:spPr>
        <p:txBody>
          <a:bodyPr>
            <a:noAutofit/>
          </a:bodyPr>
          <a:lstStyle/>
          <a:p>
            <a:pPr algn="ctr"/>
            <a:endParaRPr lang="en-US" sz="1200" i="1" dirty="0">
              <a:solidFill>
                <a:schemeClr val="bg2">
                  <a:lumMod val="10000"/>
                </a:schemeClr>
              </a:solidFill>
              <a:latin typeface="Book Antiqua" panose="02040602050305030304" pitchFamily="18" charset="0"/>
            </a:endParaRPr>
          </a:p>
          <a:p>
            <a:pPr algn="ctr"/>
            <a:r>
              <a:rPr lang="en-US" sz="2800" i="1" dirty="0">
                <a:solidFill>
                  <a:schemeClr val="tx1"/>
                </a:solidFill>
                <a:latin typeface="Book Antiqua" panose="02040602050305030304" pitchFamily="18" charset="0"/>
              </a:rPr>
              <a:t>G. Stanton Masters</a:t>
            </a:r>
          </a:p>
          <a:p>
            <a:pPr algn="ctr"/>
            <a:r>
              <a:rPr lang="en-US" sz="2800" i="1" dirty="0">
                <a:solidFill>
                  <a:schemeClr val="tx1"/>
                </a:solidFill>
                <a:latin typeface="Book Antiqua" panose="02040602050305030304" pitchFamily="18" charset="0"/>
              </a:rPr>
              <a:t>The Masters Law Firm, P.C. </a:t>
            </a:r>
          </a:p>
          <a:p>
            <a:pPr algn="ctr"/>
            <a:r>
              <a:rPr lang="en-US" sz="2800" i="1" dirty="0">
                <a:solidFill>
                  <a:schemeClr val="tx1"/>
                </a:solidFill>
                <a:latin typeface="Book Antiqua" panose="02040602050305030304" pitchFamily="18" charset="0"/>
              </a:rPr>
              <a:t>Not legal advice; for educational purpose only; consult your attorney.</a:t>
            </a:r>
          </a:p>
        </p:txBody>
      </p:sp>
    </p:spTree>
    <p:extLst>
      <p:ext uri="{BB962C8B-B14F-4D97-AF65-F5344CB8AC3E}">
        <p14:creationId xmlns:p14="http://schemas.microsoft.com/office/powerpoint/2010/main" val="1197969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58647-FD77-4193-98AB-8C402A57EAE8}"/>
              </a:ext>
            </a:extLst>
          </p:cNvPr>
          <p:cNvPicPr>
            <a:picLocks noChangeAspect="1"/>
          </p:cNvPicPr>
          <p:nvPr/>
        </p:nvPicPr>
        <p:blipFill rotWithShape="1">
          <a:blip r:embed="rId2">
            <a:extLst>
              <a:ext uri="{28A0092B-C50C-407E-A947-70E740481C1C}">
                <a14:useLocalDpi xmlns:a14="http://schemas.microsoft.com/office/drawing/2010/main" val="0"/>
              </a:ext>
            </a:extLst>
          </a:blip>
          <a:srcRect t="3142"/>
          <a:stretch/>
        </p:blipFill>
        <p:spPr>
          <a:xfrm>
            <a:off x="2006008" y="64720"/>
            <a:ext cx="9275135" cy="6410508"/>
          </a:xfrm>
          <a:prstGeom prst="rect">
            <a:avLst/>
          </a:prstGeom>
        </p:spPr>
      </p:pic>
    </p:spTree>
    <p:extLst>
      <p:ext uri="{BB962C8B-B14F-4D97-AF65-F5344CB8AC3E}">
        <p14:creationId xmlns:p14="http://schemas.microsoft.com/office/powerpoint/2010/main" val="4998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BB70AC-C385-47A9-83D8-AC6E0D8A2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278" y="457200"/>
            <a:ext cx="9144000" cy="6209414"/>
          </a:xfrm>
          <a:prstGeom prst="rect">
            <a:avLst/>
          </a:prstGeom>
        </p:spPr>
      </p:pic>
    </p:spTree>
    <p:extLst>
      <p:ext uri="{BB962C8B-B14F-4D97-AF65-F5344CB8AC3E}">
        <p14:creationId xmlns:p14="http://schemas.microsoft.com/office/powerpoint/2010/main" val="225778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32FD-AF8E-4F1B-8BE6-D40A099CF060}"/>
              </a:ext>
            </a:extLst>
          </p:cNvPr>
          <p:cNvSpPr>
            <a:spLocks noGrp="1"/>
          </p:cNvSpPr>
          <p:nvPr>
            <p:ph type="ctrTitle"/>
          </p:nvPr>
        </p:nvSpPr>
        <p:spPr>
          <a:xfrm>
            <a:off x="2939032" y="1653363"/>
            <a:ext cx="8574622" cy="1775637"/>
          </a:xfrm>
        </p:spPr>
        <p:txBody>
          <a:bodyPr>
            <a:normAutofit/>
          </a:bodyPr>
          <a:lstStyle/>
          <a:p>
            <a:pPr algn="ctr"/>
            <a:r>
              <a:rPr lang="en-US" sz="4800" dirty="0">
                <a:latin typeface="Book Antiqua" panose="02040602050305030304" pitchFamily="18" charset="0"/>
              </a:rPr>
              <a:t>DEFAULT = LIEN SALE</a:t>
            </a:r>
            <a:br>
              <a:rPr lang="en-US" sz="4800" dirty="0">
                <a:latin typeface="Book Antiqua" panose="02040602050305030304" pitchFamily="18" charset="0"/>
              </a:rPr>
            </a:br>
            <a:endParaRPr lang="en-US" sz="4800" dirty="0">
              <a:latin typeface="Book Antiqua" panose="02040602050305030304" pitchFamily="18" charset="0"/>
            </a:endParaRPr>
          </a:p>
        </p:txBody>
      </p:sp>
      <p:sp>
        <p:nvSpPr>
          <p:cNvPr id="3" name="Subtitle 2">
            <a:extLst>
              <a:ext uri="{FF2B5EF4-FFF2-40B4-BE49-F238E27FC236}">
                <a16:creationId xmlns:a16="http://schemas.microsoft.com/office/drawing/2014/main" id="{CF0F7706-74EC-4F0E-9390-20CB87B055DA}"/>
              </a:ext>
            </a:extLst>
          </p:cNvPr>
          <p:cNvSpPr>
            <a:spLocks noGrp="1"/>
          </p:cNvSpPr>
          <p:nvPr>
            <p:ph type="subTitle" idx="1"/>
          </p:nvPr>
        </p:nvSpPr>
        <p:spPr>
          <a:xfrm>
            <a:off x="4890977" y="3227571"/>
            <a:ext cx="6505720" cy="3630429"/>
          </a:xfrm>
        </p:spPr>
        <p:txBody>
          <a:bodyPr>
            <a:normAutofit/>
          </a:bodyPr>
          <a:lstStyle/>
          <a:p>
            <a:pPr marL="342900" indent="-342900" algn="l">
              <a:buFontTx/>
              <a:buChar char="-"/>
            </a:pPr>
            <a:r>
              <a:rPr lang="en-US" sz="4400" dirty="0">
                <a:latin typeface="Book Antiqua" panose="02040602050305030304" pitchFamily="18" charset="0"/>
              </a:rPr>
              <a:t>Specific process</a:t>
            </a:r>
          </a:p>
          <a:p>
            <a:pPr marL="342900" indent="-342900" algn="l">
              <a:buFontTx/>
              <a:buChar char="-"/>
            </a:pPr>
            <a:r>
              <a:rPr lang="en-US" sz="4400" dirty="0">
                <a:latin typeface="Book Antiqua" panose="02040602050305030304" pitchFamily="18" charset="0"/>
              </a:rPr>
              <a:t>Must be followed</a:t>
            </a:r>
          </a:p>
        </p:txBody>
      </p:sp>
    </p:spTree>
    <p:extLst>
      <p:ext uri="{BB962C8B-B14F-4D97-AF65-F5344CB8AC3E}">
        <p14:creationId xmlns:p14="http://schemas.microsoft.com/office/powerpoint/2010/main" val="427931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521804-C104-49E2-8334-896597B8BF50}"/>
              </a:ext>
            </a:extLst>
          </p:cNvPr>
          <p:cNvSpPr>
            <a:spLocks noGrp="1"/>
          </p:cNvSpPr>
          <p:nvPr>
            <p:ph type="subTitle" idx="1"/>
          </p:nvPr>
        </p:nvSpPr>
        <p:spPr>
          <a:xfrm>
            <a:off x="4699590" y="244549"/>
            <a:ext cx="5890438" cy="6443330"/>
          </a:xfrm>
        </p:spPr>
        <p:txBody>
          <a:bodyPr>
            <a:normAutofit lnSpcReduction="10000"/>
          </a:bodyPr>
          <a:lstStyle/>
          <a:p>
            <a:pPr algn="l"/>
            <a:r>
              <a:rPr lang="en-US" dirty="0">
                <a:latin typeface="Book Antiqua" panose="02040602050305030304" pitchFamily="18" charset="0"/>
              </a:rPr>
              <a:t>1.   Default </a:t>
            </a:r>
          </a:p>
          <a:p>
            <a:pPr algn="l"/>
            <a:r>
              <a:rPr lang="en-US" dirty="0">
                <a:latin typeface="Book Antiqua" panose="02040602050305030304" pitchFamily="18" charset="0"/>
              </a:rPr>
              <a:t>	(as soon as possible send. . .)</a:t>
            </a:r>
          </a:p>
          <a:p>
            <a:pPr algn="l"/>
            <a:endParaRPr lang="en-US" dirty="0">
              <a:latin typeface="Book Antiqua" panose="02040602050305030304" pitchFamily="18" charset="0"/>
            </a:endParaRPr>
          </a:p>
          <a:p>
            <a:pPr algn="l"/>
            <a:r>
              <a:rPr lang="en-US" dirty="0">
                <a:latin typeface="Book Antiqua" panose="02040602050305030304" pitchFamily="18" charset="0"/>
              </a:rPr>
              <a:t>2.    First Default Letter</a:t>
            </a:r>
          </a:p>
          <a:p>
            <a:pPr algn="l"/>
            <a:r>
              <a:rPr lang="en-US" dirty="0">
                <a:latin typeface="Book Antiqua" panose="02040602050305030304" pitchFamily="18" charset="0"/>
              </a:rPr>
              <a:t>       (wait more than 10 days and send . . . )</a:t>
            </a:r>
          </a:p>
          <a:p>
            <a:pPr algn="l"/>
            <a:endParaRPr lang="en-US" dirty="0">
              <a:latin typeface="Book Antiqua" panose="02040602050305030304" pitchFamily="18" charset="0"/>
            </a:endParaRPr>
          </a:p>
          <a:p>
            <a:pPr algn="l"/>
            <a:r>
              <a:rPr lang="en-US" dirty="0">
                <a:latin typeface="Book Antiqua" panose="02040602050305030304" pitchFamily="18" charset="0"/>
              </a:rPr>
              <a:t>3.	Second Default Letter </a:t>
            </a:r>
          </a:p>
          <a:p>
            <a:pPr algn="l"/>
            <a:r>
              <a:rPr lang="en-US" dirty="0">
                <a:latin typeface="Book Antiqua" panose="02040602050305030304" pitchFamily="18" charset="0"/>
              </a:rPr>
              <a:t>	(be careful – this one’s tricky)</a:t>
            </a:r>
          </a:p>
          <a:p>
            <a:pPr algn="l"/>
            <a:endParaRPr lang="en-US" dirty="0">
              <a:latin typeface="Book Antiqua" panose="02040602050305030304" pitchFamily="18" charset="0"/>
            </a:endParaRPr>
          </a:p>
          <a:p>
            <a:pPr algn="l"/>
            <a:r>
              <a:rPr lang="en-US" dirty="0">
                <a:latin typeface="Book Antiqua" panose="02040602050305030304" pitchFamily="18" charset="0"/>
              </a:rPr>
              <a:t>4.	Advertisement</a:t>
            </a:r>
          </a:p>
          <a:p>
            <a:pPr algn="l"/>
            <a:r>
              <a:rPr lang="en-US" dirty="0">
                <a:latin typeface="Book Antiqua" panose="02040602050305030304" pitchFamily="18" charset="0"/>
              </a:rPr>
              <a:t>       (publish once, at least 7 days before #5)</a:t>
            </a:r>
          </a:p>
          <a:p>
            <a:pPr algn="l"/>
            <a:endParaRPr lang="en-US" dirty="0">
              <a:latin typeface="Book Antiqua" panose="02040602050305030304" pitchFamily="18" charset="0"/>
            </a:endParaRPr>
          </a:p>
          <a:p>
            <a:pPr algn="l"/>
            <a:r>
              <a:rPr lang="en-US" dirty="0">
                <a:latin typeface="Book Antiqua" panose="02040602050305030304" pitchFamily="18" charset="0"/>
              </a:rPr>
              <a:t>5.	Lien Sale</a:t>
            </a:r>
          </a:p>
          <a:p>
            <a:pPr algn="l"/>
            <a:r>
              <a:rPr lang="en-US" dirty="0">
                <a:latin typeface="Book Antiqua" panose="02040602050305030304" pitchFamily="18" charset="0"/>
              </a:rPr>
              <a:t>	(must be at least 45 days after #2)</a:t>
            </a:r>
          </a:p>
          <a:p>
            <a:pPr algn="l"/>
            <a:endParaRPr lang="en-US" dirty="0">
              <a:latin typeface="Book Antiqua" panose="02040602050305030304" pitchFamily="18" charset="0"/>
            </a:endParaRPr>
          </a:p>
        </p:txBody>
      </p:sp>
    </p:spTree>
    <p:extLst>
      <p:ext uri="{BB962C8B-B14F-4D97-AF65-F5344CB8AC3E}">
        <p14:creationId xmlns:p14="http://schemas.microsoft.com/office/powerpoint/2010/main" val="919511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98841-0269-4A0B-83D2-3822EDF76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538" y="0"/>
            <a:ext cx="5802923" cy="6858000"/>
          </a:xfrm>
          <a:prstGeom prst="rect">
            <a:avLst/>
          </a:prstGeom>
        </p:spPr>
      </p:pic>
    </p:spTree>
    <p:extLst>
      <p:ext uri="{BB962C8B-B14F-4D97-AF65-F5344CB8AC3E}">
        <p14:creationId xmlns:p14="http://schemas.microsoft.com/office/powerpoint/2010/main" val="700948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1E855A-F45D-4B6F-BC0E-776D527AF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572" y="949807"/>
            <a:ext cx="8995634" cy="5185179"/>
          </a:xfrm>
          <a:prstGeom prst="rect">
            <a:avLst/>
          </a:prstGeom>
        </p:spPr>
      </p:pic>
    </p:spTree>
    <p:extLst>
      <p:ext uri="{BB962C8B-B14F-4D97-AF65-F5344CB8AC3E}">
        <p14:creationId xmlns:p14="http://schemas.microsoft.com/office/powerpoint/2010/main" val="735957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35FC6-E8C0-4A60-91C3-BE2F77485F74}"/>
              </a:ext>
            </a:extLst>
          </p:cNvPr>
          <p:cNvSpPr>
            <a:spLocks noGrp="1"/>
          </p:cNvSpPr>
          <p:nvPr>
            <p:ph type="ctrTitle"/>
          </p:nvPr>
        </p:nvSpPr>
        <p:spPr>
          <a:xfrm>
            <a:off x="2083981" y="276448"/>
            <a:ext cx="10108019" cy="1626780"/>
          </a:xfrm>
        </p:spPr>
        <p:txBody>
          <a:bodyPr>
            <a:normAutofit fontScale="90000"/>
          </a:bodyPr>
          <a:lstStyle/>
          <a:p>
            <a:pPr algn="l"/>
            <a:br>
              <a:rPr lang="en-US" dirty="0"/>
            </a:br>
            <a:br>
              <a:rPr lang="en-US" dirty="0"/>
            </a:br>
            <a:r>
              <a:rPr lang="en-US" dirty="0">
                <a:latin typeface="Book Antiqua" panose="02040602050305030304" pitchFamily="18" charset="0"/>
              </a:rPr>
              <a:t>Electronic Contracts/Signatures</a:t>
            </a:r>
            <a:br>
              <a:rPr lang="en-US" dirty="0">
                <a:latin typeface="Book Antiqua" panose="02040602050305030304" pitchFamily="18" charset="0"/>
              </a:rPr>
            </a:br>
            <a:endParaRPr lang="en-US" dirty="0">
              <a:latin typeface="Book Antiqua" panose="02040602050305030304" pitchFamily="18" charset="0"/>
            </a:endParaRPr>
          </a:p>
        </p:txBody>
      </p:sp>
      <p:sp>
        <p:nvSpPr>
          <p:cNvPr id="3" name="Subtitle 2">
            <a:extLst>
              <a:ext uri="{FF2B5EF4-FFF2-40B4-BE49-F238E27FC236}">
                <a16:creationId xmlns:a16="http://schemas.microsoft.com/office/drawing/2014/main" id="{B34ECFCB-185F-4AB5-A9AD-6BF7BB709419}"/>
              </a:ext>
            </a:extLst>
          </p:cNvPr>
          <p:cNvSpPr>
            <a:spLocks noGrp="1"/>
          </p:cNvSpPr>
          <p:nvPr>
            <p:ph type="subTitle" idx="1"/>
          </p:nvPr>
        </p:nvSpPr>
        <p:spPr>
          <a:xfrm>
            <a:off x="3579712" y="1562987"/>
            <a:ext cx="6987645" cy="3391786"/>
          </a:xfrm>
        </p:spPr>
        <p:txBody>
          <a:bodyPr>
            <a:noAutofit/>
          </a:bodyPr>
          <a:lstStyle/>
          <a:p>
            <a:pPr marL="342900" indent="-342900" algn="l">
              <a:buFont typeface="Arial" panose="020B0604020202020204" pitchFamily="34" charset="0"/>
              <a:buChar char="•"/>
            </a:pPr>
            <a:r>
              <a:rPr lang="en-US" sz="3600" dirty="0">
                <a:latin typeface="Book Antiqua" panose="02040602050305030304" pitchFamily="18" charset="0"/>
              </a:rPr>
              <a:t>Valid and enforceable</a:t>
            </a:r>
          </a:p>
          <a:p>
            <a:pPr marL="342900" indent="-342900" algn="l">
              <a:buFont typeface="Arial" panose="020B0604020202020204" pitchFamily="34" charset="0"/>
              <a:buChar char="•"/>
            </a:pPr>
            <a:r>
              <a:rPr lang="en-US" sz="3600" dirty="0">
                <a:latin typeface="Book Antiqua" panose="02040602050305030304" pitchFamily="18" charset="0"/>
              </a:rPr>
              <a:t>There are some potential pitfalls</a:t>
            </a:r>
          </a:p>
          <a:p>
            <a:pPr marL="342900" indent="-342900" algn="l">
              <a:buFont typeface="Arial" panose="020B0604020202020204" pitchFamily="34" charset="0"/>
              <a:buChar char="•"/>
            </a:pPr>
            <a:r>
              <a:rPr lang="en-US" sz="3600" dirty="0">
                <a:latin typeface="Book Antiqua" panose="02040602050305030304" pitchFamily="18" charset="0"/>
              </a:rPr>
              <a:t>Missouri Self-Storage law still applies</a:t>
            </a:r>
          </a:p>
        </p:txBody>
      </p:sp>
    </p:spTree>
    <p:extLst>
      <p:ext uri="{BB962C8B-B14F-4D97-AF65-F5344CB8AC3E}">
        <p14:creationId xmlns:p14="http://schemas.microsoft.com/office/powerpoint/2010/main" val="721279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C847DF-7F42-4975-97A7-EDD9C30F2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402" y="457200"/>
            <a:ext cx="10418962" cy="5943600"/>
          </a:xfrm>
          <a:prstGeom prst="rect">
            <a:avLst/>
          </a:prstGeom>
        </p:spPr>
      </p:pic>
    </p:spTree>
    <p:extLst>
      <p:ext uri="{BB962C8B-B14F-4D97-AF65-F5344CB8AC3E}">
        <p14:creationId xmlns:p14="http://schemas.microsoft.com/office/powerpoint/2010/main" val="1854257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58647-FD77-4193-98AB-8C402A57EAE8}"/>
              </a:ext>
            </a:extLst>
          </p:cNvPr>
          <p:cNvPicPr>
            <a:picLocks noChangeAspect="1"/>
          </p:cNvPicPr>
          <p:nvPr/>
        </p:nvPicPr>
        <p:blipFill rotWithShape="1">
          <a:blip r:embed="rId2">
            <a:extLst>
              <a:ext uri="{28A0092B-C50C-407E-A947-70E740481C1C}">
                <a14:useLocalDpi xmlns:a14="http://schemas.microsoft.com/office/drawing/2010/main" val="0"/>
              </a:ext>
            </a:extLst>
          </a:blip>
          <a:srcRect t="3142"/>
          <a:stretch/>
        </p:blipFill>
        <p:spPr>
          <a:xfrm>
            <a:off x="2006008" y="64720"/>
            <a:ext cx="9275135" cy="6410508"/>
          </a:xfrm>
          <a:prstGeom prst="rect">
            <a:avLst/>
          </a:prstGeom>
        </p:spPr>
      </p:pic>
    </p:spTree>
    <p:extLst>
      <p:ext uri="{BB962C8B-B14F-4D97-AF65-F5344CB8AC3E}">
        <p14:creationId xmlns:p14="http://schemas.microsoft.com/office/powerpoint/2010/main" val="131297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CA63F7-03EB-4862-A8E4-BC8FAF6AF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068" y="414670"/>
            <a:ext cx="9317667" cy="6018028"/>
          </a:xfrm>
          <a:prstGeom prst="rect">
            <a:avLst/>
          </a:prstGeom>
        </p:spPr>
      </p:pic>
    </p:spTree>
    <p:extLst>
      <p:ext uri="{BB962C8B-B14F-4D97-AF65-F5344CB8AC3E}">
        <p14:creationId xmlns:p14="http://schemas.microsoft.com/office/powerpoint/2010/main" val="376154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C56D8C-522A-4E73-9278-47BD06FD3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0557" y="0"/>
            <a:ext cx="4130885" cy="6858000"/>
          </a:xfrm>
          <a:prstGeom prst="rect">
            <a:avLst/>
          </a:prstGeom>
        </p:spPr>
      </p:pic>
    </p:spTree>
    <p:extLst>
      <p:ext uri="{BB962C8B-B14F-4D97-AF65-F5344CB8AC3E}">
        <p14:creationId xmlns:p14="http://schemas.microsoft.com/office/powerpoint/2010/main" val="412035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2C46CC-1479-453A-BD79-E1781B172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065" y="0"/>
            <a:ext cx="10117459" cy="6709144"/>
          </a:xfrm>
          <a:prstGeom prst="rect">
            <a:avLst/>
          </a:prstGeom>
        </p:spPr>
      </p:pic>
    </p:spTree>
    <p:extLst>
      <p:ext uri="{BB962C8B-B14F-4D97-AF65-F5344CB8AC3E}">
        <p14:creationId xmlns:p14="http://schemas.microsoft.com/office/powerpoint/2010/main" val="392765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5FEA7084-1F6F-4AF5-AA44-004E4B7E09A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129D94D8-0CA9-4618-B364-023CF2ADF40D}"/>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12055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AA1E19-E259-4F52-AA53-27D3CA9732A7}"/>
              </a:ext>
            </a:extLst>
          </p:cNvPr>
          <p:cNvPicPr>
            <a:picLocks noChangeAspect="1"/>
          </p:cNvPicPr>
          <p:nvPr/>
        </p:nvPicPr>
        <p:blipFill>
          <a:blip r:embed="rId2"/>
          <a:stretch>
            <a:fillRect/>
          </a:stretch>
        </p:blipFill>
        <p:spPr>
          <a:xfrm>
            <a:off x="3990925" y="0"/>
            <a:ext cx="4210150" cy="6858000"/>
          </a:xfrm>
          <a:prstGeom prst="rect">
            <a:avLst/>
          </a:prstGeom>
        </p:spPr>
      </p:pic>
    </p:spTree>
    <p:extLst>
      <p:ext uri="{BB962C8B-B14F-4D97-AF65-F5344CB8AC3E}">
        <p14:creationId xmlns:p14="http://schemas.microsoft.com/office/powerpoint/2010/main" val="365058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26EAD2-7766-4576-9800-5DEE537D49C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1465875" y="1360967"/>
            <a:ext cx="1201126" cy="1116420"/>
          </a:xfrm>
          <a:prstGeom prst="rect">
            <a:avLst/>
          </a:prstGeom>
        </p:spPr>
      </p:pic>
      <p:sp>
        <p:nvSpPr>
          <p:cNvPr id="4" name="TextBox 3">
            <a:extLst>
              <a:ext uri="{FF2B5EF4-FFF2-40B4-BE49-F238E27FC236}">
                <a16:creationId xmlns:a16="http://schemas.microsoft.com/office/drawing/2014/main" id="{5C491332-BC76-4F54-996F-55B85A89B4F4}"/>
              </a:ext>
            </a:extLst>
          </p:cNvPr>
          <p:cNvSpPr txBox="1"/>
          <p:nvPr/>
        </p:nvSpPr>
        <p:spPr>
          <a:xfrm flipH="1">
            <a:off x="2317899" y="7065744"/>
            <a:ext cx="349102" cy="3277820"/>
          </a:xfrm>
          <a:prstGeom prst="rect">
            <a:avLst/>
          </a:prstGeom>
          <a:noFill/>
        </p:spPr>
        <p:txBody>
          <a:bodyPr wrap="square" rtlCol="0">
            <a:spAutoFit/>
          </a:bodyPr>
          <a:lstStyle/>
          <a:p>
            <a:r>
              <a:rPr lang="en-US" sz="900">
                <a:hlinkClick r:id="rId3" tooltip="https://psalmsinthesouth.net/2015/04/"/>
              </a:rPr>
              <a:t>This Photo</a:t>
            </a:r>
            <a:r>
              <a:rPr lang="en-US" sz="900"/>
              <a:t> by Unknown Author is licensed under </a:t>
            </a:r>
            <a:r>
              <a:rPr lang="en-US" sz="900">
                <a:hlinkClick r:id="rId4" tooltip="https://creativecommons.org/licenses/by-nc-sa/3.0/"/>
              </a:rPr>
              <a:t>CC BY-SA-NC</a:t>
            </a:r>
            <a:endParaRPr lang="en-US" sz="900"/>
          </a:p>
        </p:txBody>
      </p:sp>
      <p:sp>
        <p:nvSpPr>
          <p:cNvPr id="5" name="TextBox 4">
            <a:extLst>
              <a:ext uri="{FF2B5EF4-FFF2-40B4-BE49-F238E27FC236}">
                <a16:creationId xmlns:a16="http://schemas.microsoft.com/office/drawing/2014/main" id="{AFC54826-F466-451F-9A68-99E94FC18658}"/>
              </a:ext>
            </a:extLst>
          </p:cNvPr>
          <p:cNvSpPr txBox="1"/>
          <p:nvPr/>
        </p:nvSpPr>
        <p:spPr>
          <a:xfrm>
            <a:off x="2492450" y="1734511"/>
            <a:ext cx="9324753" cy="2677656"/>
          </a:xfrm>
          <a:prstGeom prst="rect">
            <a:avLst/>
          </a:prstGeom>
          <a:noFill/>
        </p:spPr>
        <p:txBody>
          <a:bodyPr wrap="square" rtlCol="0">
            <a:spAutoFit/>
          </a:bodyPr>
          <a:lstStyle/>
          <a:p>
            <a:pPr algn="just"/>
            <a:r>
              <a:rPr lang="en-US" sz="2400" dirty="0">
                <a:latin typeface="Book Antiqua" panose="02040602050305030304" pitchFamily="18" charset="0"/>
              </a:rPr>
              <a:t>Be Advised:  Any sample forms or contracts provided by [Software] are examples only.  Please check with your attorney or your state self-storage association as to the legal and proper content of any forms or contracts you use with your business operations.  We disclaim any representation or warranty as to the legal or factual accuracy of these sample forms and contracts.  </a:t>
            </a:r>
          </a:p>
          <a:p>
            <a:pPr algn="just"/>
            <a:endParaRPr lang="en-US" sz="2400" dirty="0">
              <a:latin typeface="Book Antiqua" panose="02040602050305030304" pitchFamily="18" charset="0"/>
            </a:endParaRPr>
          </a:p>
        </p:txBody>
      </p:sp>
    </p:spTree>
    <p:extLst>
      <p:ext uri="{BB962C8B-B14F-4D97-AF65-F5344CB8AC3E}">
        <p14:creationId xmlns:p14="http://schemas.microsoft.com/office/powerpoint/2010/main" val="200515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8D4C-BB61-4AB0-9D6C-1706C1AA5B50}"/>
              </a:ext>
            </a:extLst>
          </p:cNvPr>
          <p:cNvSpPr>
            <a:spLocks noGrp="1"/>
          </p:cNvSpPr>
          <p:nvPr>
            <p:ph type="ctrTitle"/>
          </p:nvPr>
        </p:nvSpPr>
        <p:spPr>
          <a:xfrm>
            <a:off x="2796362" y="291411"/>
            <a:ext cx="8218968" cy="903768"/>
          </a:xfrm>
        </p:spPr>
        <p:txBody>
          <a:bodyPr>
            <a:normAutofit fontScale="90000"/>
          </a:bodyPr>
          <a:lstStyle/>
          <a:p>
            <a:pPr algn="ctr"/>
            <a:br>
              <a:rPr lang="en-US" dirty="0"/>
            </a:br>
            <a:br>
              <a:rPr lang="en-US" dirty="0"/>
            </a:br>
            <a:r>
              <a:rPr lang="en-US" dirty="0">
                <a:latin typeface="Book Antiqua" panose="02040602050305030304" pitchFamily="18" charset="0"/>
              </a:rPr>
              <a:t>In Plain English:</a:t>
            </a:r>
          </a:p>
        </p:txBody>
      </p:sp>
      <p:sp>
        <p:nvSpPr>
          <p:cNvPr id="3" name="Subtitle 2">
            <a:extLst>
              <a:ext uri="{FF2B5EF4-FFF2-40B4-BE49-F238E27FC236}">
                <a16:creationId xmlns:a16="http://schemas.microsoft.com/office/drawing/2014/main" id="{114362D6-B68B-463A-8ADA-8505C5E10D9F}"/>
              </a:ext>
            </a:extLst>
          </p:cNvPr>
          <p:cNvSpPr>
            <a:spLocks noGrp="1"/>
          </p:cNvSpPr>
          <p:nvPr>
            <p:ph type="subTitle" idx="1"/>
          </p:nvPr>
        </p:nvSpPr>
        <p:spPr>
          <a:xfrm>
            <a:off x="3604437" y="1307805"/>
            <a:ext cx="7898585" cy="4076996"/>
          </a:xfrm>
        </p:spPr>
        <p:txBody>
          <a:bodyPr/>
          <a:lstStyle/>
          <a:p>
            <a:pPr algn="l"/>
            <a:endParaRPr lang="en-US" dirty="0"/>
          </a:p>
          <a:p>
            <a:pPr algn="l"/>
            <a:r>
              <a:rPr lang="en-US" sz="2400" dirty="0">
                <a:latin typeface="Book Antiqua" panose="02040602050305030304" pitchFamily="18" charset="0"/>
              </a:rPr>
              <a:t>There’s no guarantee this software complies with Missouri law.  </a:t>
            </a:r>
          </a:p>
          <a:p>
            <a:pPr algn="l"/>
            <a:endParaRPr lang="en-US" sz="2400" dirty="0">
              <a:latin typeface="Book Antiqua" panose="02040602050305030304" pitchFamily="18" charset="0"/>
            </a:endParaRPr>
          </a:p>
          <a:p>
            <a:pPr algn="l"/>
            <a:r>
              <a:rPr lang="en-US" sz="2400" dirty="0">
                <a:latin typeface="Book Antiqua" panose="02040602050305030304" pitchFamily="18" charset="0"/>
              </a:rPr>
              <a:t>If you use this software without making sure it complies with Missouri law, you alone are responsible for the consequences.  </a:t>
            </a:r>
          </a:p>
        </p:txBody>
      </p:sp>
    </p:spTree>
    <p:extLst>
      <p:ext uri="{BB962C8B-B14F-4D97-AF65-F5344CB8AC3E}">
        <p14:creationId xmlns:p14="http://schemas.microsoft.com/office/powerpoint/2010/main" val="504582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ee Bear Clipart - Clip Art Pictures - Graphics - Illustrations">
            <a:extLst>
              <a:ext uri="{FF2B5EF4-FFF2-40B4-BE49-F238E27FC236}">
                <a16:creationId xmlns:a16="http://schemas.microsoft.com/office/drawing/2014/main" id="{B584AB5B-6373-43BD-AD0D-321369BAF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078" y="1182540"/>
            <a:ext cx="3194893" cy="3727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56F41C5-769C-413F-8377-63CBE05E7DE4}"/>
              </a:ext>
            </a:extLst>
          </p:cNvPr>
          <p:cNvSpPr txBox="1"/>
          <p:nvPr/>
        </p:nvSpPr>
        <p:spPr>
          <a:xfrm>
            <a:off x="3774018" y="151722"/>
            <a:ext cx="5295014" cy="830997"/>
          </a:xfrm>
          <a:prstGeom prst="rect">
            <a:avLst/>
          </a:prstGeom>
          <a:noFill/>
        </p:spPr>
        <p:txBody>
          <a:bodyPr wrap="square" rtlCol="0">
            <a:spAutoFit/>
          </a:bodyPr>
          <a:lstStyle/>
          <a:p>
            <a:pPr algn="ctr"/>
            <a:r>
              <a:rPr lang="en-US" sz="4800" dirty="0">
                <a:latin typeface="Book Antiqua" panose="02040602050305030304" pitchFamily="18" charset="0"/>
              </a:rPr>
              <a:t>ONLY </a:t>
            </a:r>
            <a:r>
              <a:rPr lang="en-US" sz="4800" u="sng" dirty="0">
                <a:latin typeface="Book Antiqua" panose="02040602050305030304" pitchFamily="18" charset="0"/>
              </a:rPr>
              <a:t>YOU</a:t>
            </a:r>
          </a:p>
        </p:txBody>
      </p:sp>
      <p:sp>
        <p:nvSpPr>
          <p:cNvPr id="3" name="TextBox 2">
            <a:extLst>
              <a:ext uri="{FF2B5EF4-FFF2-40B4-BE49-F238E27FC236}">
                <a16:creationId xmlns:a16="http://schemas.microsoft.com/office/drawing/2014/main" id="{B85EAFDE-CD17-44A2-90A1-8063C09E59EB}"/>
              </a:ext>
            </a:extLst>
          </p:cNvPr>
          <p:cNvSpPr txBox="1"/>
          <p:nvPr/>
        </p:nvSpPr>
        <p:spPr>
          <a:xfrm>
            <a:off x="2828260" y="4909915"/>
            <a:ext cx="7283303" cy="1569660"/>
          </a:xfrm>
          <a:prstGeom prst="rect">
            <a:avLst/>
          </a:prstGeom>
          <a:noFill/>
        </p:spPr>
        <p:txBody>
          <a:bodyPr wrap="square" rtlCol="0">
            <a:spAutoFit/>
          </a:bodyPr>
          <a:lstStyle/>
          <a:p>
            <a:pPr algn="ctr"/>
            <a:r>
              <a:rPr lang="en-US" sz="4800" dirty="0">
                <a:latin typeface="Book Antiqua" panose="02040602050305030304" pitchFamily="18" charset="0"/>
              </a:rPr>
              <a:t>CAN COMPLY WITH MISSOURI LAW</a:t>
            </a:r>
          </a:p>
        </p:txBody>
      </p:sp>
    </p:spTree>
    <p:extLst>
      <p:ext uri="{BB962C8B-B14F-4D97-AF65-F5344CB8AC3E}">
        <p14:creationId xmlns:p14="http://schemas.microsoft.com/office/powerpoint/2010/main" val="232672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8E75D9-A329-498E-B826-0F96A9DD0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140" y="0"/>
            <a:ext cx="7615719" cy="6858000"/>
          </a:xfrm>
          <a:prstGeom prst="rect">
            <a:avLst/>
          </a:prstGeom>
        </p:spPr>
      </p:pic>
    </p:spTree>
    <p:extLst>
      <p:ext uri="{BB962C8B-B14F-4D97-AF65-F5344CB8AC3E}">
        <p14:creationId xmlns:p14="http://schemas.microsoft.com/office/powerpoint/2010/main" val="2590461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C847DF-7F42-4975-97A7-EDD9C30F2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402" y="457200"/>
            <a:ext cx="10418962" cy="5943600"/>
          </a:xfrm>
          <a:prstGeom prst="rect">
            <a:avLst/>
          </a:prstGeom>
        </p:spPr>
      </p:pic>
    </p:spTree>
    <p:extLst>
      <p:ext uri="{BB962C8B-B14F-4D97-AF65-F5344CB8AC3E}">
        <p14:creationId xmlns:p14="http://schemas.microsoft.com/office/powerpoint/2010/main" val="21221940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267</TotalTime>
  <Words>277</Words>
  <Application>Microsoft Office PowerPoint</Application>
  <PresentationFormat>Widescreen</PresentationFormat>
  <Paragraphs>35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Book Antiqua</vt:lpstr>
      <vt:lpstr>Corbel</vt:lpstr>
      <vt:lpstr>Parallax</vt:lpstr>
      <vt:lpstr>     MSSOA  WEBINAR  NOVEMBER 4, 2020  LEGAL REVIEW  </vt:lpstr>
      <vt:lpstr>PowerPoint Presentation</vt:lpstr>
      <vt:lpstr>PowerPoint Presentation</vt:lpstr>
      <vt:lpstr>PowerPoint Presentation</vt:lpstr>
      <vt:lpstr>PowerPoint Presentation</vt:lpstr>
      <vt:lpstr>  In Plain English:</vt:lpstr>
      <vt:lpstr>PowerPoint Presentation</vt:lpstr>
      <vt:lpstr>PowerPoint Presentation</vt:lpstr>
      <vt:lpstr>PowerPoint Presentation</vt:lpstr>
      <vt:lpstr>PowerPoint Presentation</vt:lpstr>
      <vt:lpstr>PowerPoint Presentation</vt:lpstr>
      <vt:lpstr>DEFAULT = LIEN SALE </vt:lpstr>
      <vt:lpstr>PowerPoint Presentation</vt:lpstr>
      <vt:lpstr>PowerPoint Presentation</vt:lpstr>
      <vt:lpstr>PowerPoint Presentation</vt:lpstr>
      <vt:lpstr>  Electronic Contracts/Signatures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Mssoa  webinar November 4, 2020  legal review</dc:title>
  <dc:creator>Renee</dc:creator>
  <cp:lastModifiedBy>Renee</cp:lastModifiedBy>
  <cp:revision>18</cp:revision>
  <cp:lastPrinted>2020-10-27T20:25:53Z</cp:lastPrinted>
  <dcterms:created xsi:type="dcterms:W3CDTF">2020-10-23T15:42:08Z</dcterms:created>
  <dcterms:modified xsi:type="dcterms:W3CDTF">2020-11-03T14:51:38Z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1425881</vt:lpwstr>
  </property>
  <property fmtid="{D5CDD505-2E9C-101B-9397-08002B2CF9AE}" name="NXPowerLiteSettings" pid="3">
    <vt:lpwstr>C7000400038000</vt:lpwstr>
  </property>
  <property fmtid="{D5CDD505-2E9C-101B-9397-08002B2CF9AE}" name="NXPowerLiteVersion" pid="4">
    <vt:lpwstr>S9.0.1</vt:lpwstr>
  </property>
</Properties>
</file>