
<file path=[Content_Types].xml><?xml version="1.0" encoding="utf-8"?>
<Types xmlns="http://schemas.openxmlformats.org/package/2006/content-types">
  <Default ContentType="video/unknown" Extension="gif"/>
  <Default ContentType="image/jpeg" Extension="jfif"/>
  <Default ContentType="image/jpeg" Extension="jpeg"/>
  <Default ContentType="image/jpeg" Extension="jp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image/gif" PartName="/ppt/media/image18.gif"/>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981" r:id="rId1"/>
  </p:sldMasterIdLst>
  <p:notesMasterIdLst>
    <p:notesMasterId r:id="rId40"/>
  </p:notesMasterIdLst>
  <p:sldIdLst>
    <p:sldId id="760" r:id="rId2"/>
    <p:sldId id="761" r:id="rId3"/>
    <p:sldId id="763" r:id="rId4"/>
    <p:sldId id="767" r:id="rId5"/>
    <p:sldId id="765" r:id="rId6"/>
    <p:sldId id="764" r:id="rId7"/>
    <p:sldId id="768" r:id="rId8"/>
    <p:sldId id="769" r:id="rId9"/>
    <p:sldId id="774" r:id="rId10"/>
    <p:sldId id="773" r:id="rId11"/>
    <p:sldId id="798" r:id="rId12"/>
    <p:sldId id="775" r:id="rId13"/>
    <p:sldId id="770" r:id="rId14"/>
    <p:sldId id="771" r:id="rId15"/>
    <p:sldId id="776" r:id="rId16"/>
    <p:sldId id="772" r:id="rId17"/>
    <p:sldId id="779" r:id="rId18"/>
    <p:sldId id="778" r:id="rId19"/>
    <p:sldId id="777" r:id="rId20"/>
    <p:sldId id="780" r:id="rId21"/>
    <p:sldId id="781" r:id="rId22"/>
    <p:sldId id="782" r:id="rId23"/>
    <p:sldId id="783" r:id="rId24"/>
    <p:sldId id="796" r:id="rId25"/>
    <p:sldId id="784" r:id="rId26"/>
    <p:sldId id="795" r:id="rId27"/>
    <p:sldId id="787" r:id="rId28"/>
    <p:sldId id="788" r:id="rId29"/>
    <p:sldId id="797" r:id="rId30"/>
    <p:sldId id="789" r:id="rId31"/>
    <p:sldId id="792" r:id="rId32"/>
    <p:sldId id="766" r:id="rId33"/>
    <p:sldId id="786" r:id="rId34"/>
    <p:sldId id="793" r:id="rId35"/>
    <p:sldId id="790" r:id="rId36"/>
    <p:sldId id="794" r:id="rId37"/>
    <p:sldId id="785" r:id="rId38"/>
    <p:sldId id="791" r:id="rId39"/>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onio Johnson" initials="AJ" lastIdx="1" clrIdx="0">
    <p:extLst>
      <p:ext uri="{19B8F6BF-5375-455C-9EA6-DF929625EA0E}">
        <p15:presenceInfo xmlns:p15="http://schemas.microsoft.com/office/powerpoint/2012/main" userId="Antonio Johnson" providerId="None"/>
      </p:ext>
    </p:extLst>
  </p:cmAuthor>
  <p:cmAuthor id="2" name="Scott Sannes" initials="SS" lastIdx="1" clrIdx="1">
    <p:extLst>
      <p:ext uri="{19B8F6BF-5375-455C-9EA6-DF929625EA0E}">
        <p15:presenceInfo xmlns:p15="http://schemas.microsoft.com/office/powerpoint/2012/main" userId="S-1-5-21-2404645435-2654739825-1006312850-70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574E"/>
    <a:srgbClr val="121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36" autoAdjust="0"/>
    <p:restoredTop sz="95406" autoAdjust="0"/>
  </p:normalViewPr>
  <p:slideViewPr>
    <p:cSldViewPr>
      <p:cViewPr varScale="1">
        <p:scale>
          <a:sx n="62" d="100"/>
          <a:sy n="62" d="100"/>
        </p:scale>
        <p:origin x="572"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9" d="100"/>
          <a:sy n="49" d="100"/>
        </p:scale>
        <p:origin x="2700"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7951" cy="470059"/>
          </a:xfrm>
          <a:prstGeom prst="rect">
            <a:avLst/>
          </a:prstGeom>
        </p:spPr>
        <p:txBody>
          <a:bodyPr vert="horz" lIns="94187" tIns="47093" rIns="94187" bIns="47093" rtlCol="0"/>
          <a:lstStyle>
            <a:lvl1pPr algn="l" eaLnBrk="1" fontAlgn="auto" hangingPunct="1">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4022937" y="0"/>
            <a:ext cx="3077951" cy="470059"/>
          </a:xfrm>
          <a:prstGeom prst="rect">
            <a:avLst/>
          </a:prstGeom>
        </p:spPr>
        <p:txBody>
          <a:bodyPr vert="horz" lIns="94187" tIns="47093" rIns="94187" bIns="47093" rtlCol="0"/>
          <a:lstStyle>
            <a:lvl1pPr algn="r" eaLnBrk="1" fontAlgn="auto" hangingPunct="1">
              <a:spcBef>
                <a:spcPts val="0"/>
              </a:spcBef>
              <a:spcAft>
                <a:spcPts val="0"/>
              </a:spcAft>
              <a:defRPr sz="1200">
                <a:latin typeface="+mn-lt"/>
                <a:ea typeface="+mn-ea"/>
              </a:defRPr>
            </a:lvl1pPr>
          </a:lstStyle>
          <a:p>
            <a:pPr>
              <a:defRPr/>
            </a:pPr>
            <a:fld id="{68C18C50-A899-4C5C-B65E-765B40EA4E14}" type="datetimeFigureOut">
              <a:rPr lang="en-US"/>
              <a:pPr>
                <a:defRPr/>
              </a:pPr>
              <a:t>4/19/2021</a:t>
            </a:fld>
            <a:endParaRPr lang="en-US"/>
          </a:p>
        </p:txBody>
      </p:sp>
      <p:sp>
        <p:nvSpPr>
          <p:cNvPr id="4" name="Slide Image Placeholder 3"/>
          <p:cNvSpPr>
            <a:spLocks noGrp="1" noRot="1" noChangeAspect="1"/>
          </p:cNvSpPr>
          <p:nvPr>
            <p:ph type="sldImg" idx="2"/>
          </p:nvPr>
        </p:nvSpPr>
        <p:spPr>
          <a:xfrm>
            <a:off x="1203325" y="703263"/>
            <a:ext cx="4695825" cy="3521075"/>
          </a:xfrm>
          <a:prstGeom prst="rect">
            <a:avLst/>
          </a:prstGeom>
          <a:noFill/>
          <a:ln w="12700">
            <a:solidFill>
              <a:prstClr val="black"/>
            </a:solidFill>
          </a:ln>
        </p:spPr>
        <p:txBody>
          <a:bodyPr vert="horz" lIns="94187" tIns="47093" rIns="94187" bIns="47093" rtlCol="0" anchor="ctr"/>
          <a:lstStyle/>
          <a:p>
            <a:pPr lvl="0"/>
            <a:endParaRPr lang="en-US" noProof="0"/>
          </a:p>
        </p:txBody>
      </p:sp>
      <p:sp>
        <p:nvSpPr>
          <p:cNvPr id="5" name="Notes Placeholder 4"/>
          <p:cNvSpPr>
            <a:spLocks noGrp="1"/>
          </p:cNvSpPr>
          <p:nvPr>
            <p:ph type="body" sz="quarter" idx="3"/>
          </p:nvPr>
        </p:nvSpPr>
        <p:spPr>
          <a:xfrm>
            <a:off x="709931" y="4459209"/>
            <a:ext cx="5682615" cy="4225767"/>
          </a:xfrm>
          <a:prstGeom prst="rect">
            <a:avLst/>
          </a:prstGeom>
        </p:spPr>
        <p:txBody>
          <a:bodyPr vert="horz" lIns="94187" tIns="47093" rIns="94187" bIns="4709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2" y="8916829"/>
            <a:ext cx="3077951" cy="470059"/>
          </a:xfrm>
          <a:prstGeom prst="rect">
            <a:avLst/>
          </a:prstGeom>
        </p:spPr>
        <p:txBody>
          <a:bodyPr vert="horz" lIns="94187" tIns="47093" rIns="94187" bIns="47093" rtlCol="0" anchor="b"/>
          <a:lstStyle>
            <a:lvl1pPr algn="l" eaLnBrk="1" fontAlgn="auto" hangingPunct="1">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4022937" y="8916829"/>
            <a:ext cx="3077951" cy="470059"/>
          </a:xfrm>
          <a:prstGeom prst="rect">
            <a:avLst/>
          </a:prstGeom>
        </p:spPr>
        <p:txBody>
          <a:bodyPr vert="horz" wrap="square" lIns="94187" tIns="47093" rIns="94187" bIns="47093" numCol="1" anchor="b" anchorCtr="0" compatLnSpc="1">
            <a:prstTxWarp prst="textNoShape">
              <a:avLst/>
            </a:prstTxWarp>
          </a:bodyPr>
          <a:lstStyle>
            <a:lvl1pPr algn="r" eaLnBrk="1" hangingPunct="1">
              <a:defRPr sz="1200">
                <a:latin typeface="Calibri" pitchFamily="34" charset="0"/>
              </a:defRPr>
            </a:lvl1pPr>
          </a:lstStyle>
          <a:p>
            <a:fld id="{5444C161-091E-493F-91A7-D17A4FDF8A52}" type="slidenum">
              <a:rPr lang="en-US" altLang="en-US"/>
              <a:pPr/>
              <a:t>‹#›</a:t>
            </a:fld>
            <a:endParaRPr lang="en-US" altLang="en-US"/>
          </a:p>
        </p:txBody>
      </p:sp>
    </p:spTree>
    <p:extLst>
      <p:ext uri="{BB962C8B-B14F-4D97-AF65-F5344CB8AC3E}">
        <p14:creationId xmlns:p14="http://schemas.microsoft.com/office/powerpoint/2010/main" val="35922614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4C161-091E-493F-91A7-D17A4FDF8A52}" type="slidenum">
              <a:rPr lang="en-US" altLang="en-US" smtClean="0"/>
              <a:pPr/>
              <a:t>0</a:t>
            </a:fld>
            <a:endParaRPr lang="en-US" altLang="en-US"/>
          </a:p>
        </p:txBody>
      </p:sp>
    </p:spTree>
    <p:extLst>
      <p:ext uri="{BB962C8B-B14F-4D97-AF65-F5344CB8AC3E}">
        <p14:creationId xmlns:p14="http://schemas.microsoft.com/office/powerpoint/2010/main" val="3020048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4C161-091E-493F-91A7-D17A4FDF8A52}" type="slidenum">
              <a:rPr lang="en-US" altLang="en-US" smtClean="0"/>
              <a:pPr/>
              <a:t>9</a:t>
            </a:fld>
            <a:endParaRPr lang="en-US" altLang="en-US"/>
          </a:p>
        </p:txBody>
      </p:sp>
    </p:spTree>
    <p:extLst>
      <p:ext uri="{BB962C8B-B14F-4D97-AF65-F5344CB8AC3E}">
        <p14:creationId xmlns:p14="http://schemas.microsoft.com/office/powerpoint/2010/main" val="1454399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4C161-091E-493F-91A7-D17A4FDF8A52}" type="slidenum">
              <a:rPr lang="en-US" altLang="en-US" smtClean="0"/>
              <a:pPr/>
              <a:t>10</a:t>
            </a:fld>
            <a:endParaRPr lang="en-US" altLang="en-US"/>
          </a:p>
        </p:txBody>
      </p:sp>
    </p:spTree>
    <p:extLst>
      <p:ext uri="{BB962C8B-B14F-4D97-AF65-F5344CB8AC3E}">
        <p14:creationId xmlns:p14="http://schemas.microsoft.com/office/powerpoint/2010/main" val="3401196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4C161-091E-493F-91A7-D17A4FDF8A52}" type="slidenum">
              <a:rPr lang="en-US" altLang="en-US" smtClean="0"/>
              <a:pPr/>
              <a:t>11</a:t>
            </a:fld>
            <a:endParaRPr lang="en-US" altLang="en-US"/>
          </a:p>
        </p:txBody>
      </p:sp>
    </p:spTree>
    <p:extLst>
      <p:ext uri="{BB962C8B-B14F-4D97-AF65-F5344CB8AC3E}">
        <p14:creationId xmlns:p14="http://schemas.microsoft.com/office/powerpoint/2010/main" val="1298726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4C161-091E-493F-91A7-D17A4FDF8A52}" type="slidenum">
              <a:rPr lang="en-US" altLang="en-US" smtClean="0"/>
              <a:pPr/>
              <a:t>12</a:t>
            </a:fld>
            <a:endParaRPr lang="en-US" altLang="en-US"/>
          </a:p>
        </p:txBody>
      </p:sp>
    </p:spTree>
    <p:extLst>
      <p:ext uri="{BB962C8B-B14F-4D97-AF65-F5344CB8AC3E}">
        <p14:creationId xmlns:p14="http://schemas.microsoft.com/office/powerpoint/2010/main" val="2900328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4C161-091E-493F-91A7-D17A4FDF8A52}" type="slidenum">
              <a:rPr lang="en-US" altLang="en-US" smtClean="0"/>
              <a:pPr/>
              <a:t>13</a:t>
            </a:fld>
            <a:endParaRPr lang="en-US" altLang="en-US"/>
          </a:p>
        </p:txBody>
      </p:sp>
    </p:spTree>
    <p:extLst>
      <p:ext uri="{BB962C8B-B14F-4D97-AF65-F5344CB8AC3E}">
        <p14:creationId xmlns:p14="http://schemas.microsoft.com/office/powerpoint/2010/main" val="179965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4C161-091E-493F-91A7-D17A4FDF8A52}" type="slidenum">
              <a:rPr lang="en-US" altLang="en-US" smtClean="0"/>
              <a:pPr/>
              <a:t>14</a:t>
            </a:fld>
            <a:endParaRPr lang="en-US" altLang="en-US"/>
          </a:p>
        </p:txBody>
      </p:sp>
    </p:spTree>
    <p:extLst>
      <p:ext uri="{BB962C8B-B14F-4D97-AF65-F5344CB8AC3E}">
        <p14:creationId xmlns:p14="http://schemas.microsoft.com/office/powerpoint/2010/main" val="1233237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4C161-091E-493F-91A7-D17A4FDF8A52}" type="slidenum">
              <a:rPr lang="en-US" altLang="en-US" smtClean="0"/>
              <a:pPr/>
              <a:t>15</a:t>
            </a:fld>
            <a:endParaRPr lang="en-US" altLang="en-US"/>
          </a:p>
        </p:txBody>
      </p:sp>
    </p:spTree>
    <p:extLst>
      <p:ext uri="{BB962C8B-B14F-4D97-AF65-F5344CB8AC3E}">
        <p14:creationId xmlns:p14="http://schemas.microsoft.com/office/powerpoint/2010/main" val="2942619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4C161-091E-493F-91A7-D17A4FDF8A52}" type="slidenum">
              <a:rPr lang="en-US" altLang="en-US" smtClean="0"/>
              <a:pPr/>
              <a:t>16</a:t>
            </a:fld>
            <a:endParaRPr lang="en-US" altLang="en-US"/>
          </a:p>
        </p:txBody>
      </p:sp>
    </p:spTree>
    <p:extLst>
      <p:ext uri="{BB962C8B-B14F-4D97-AF65-F5344CB8AC3E}">
        <p14:creationId xmlns:p14="http://schemas.microsoft.com/office/powerpoint/2010/main" val="3434679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4C161-091E-493F-91A7-D17A4FDF8A52}" type="slidenum">
              <a:rPr lang="en-US" altLang="en-US" smtClean="0"/>
              <a:pPr/>
              <a:t>17</a:t>
            </a:fld>
            <a:endParaRPr lang="en-US" altLang="en-US"/>
          </a:p>
        </p:txBody>
      </p:sp>
    </p:spTree>
    <p:extLst>
      <p:ext uri="{BB962C8B-B14F-4D97-AF65-F5344CB8AC3E}">
        <p14:creationId xmlns:p14="http://schemas.microsoft.com/office/powerpoint/2010/main" val="1531926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4C161-091E-493F-91A7-D17A4FDF8A52}" type="slidenum">
              <a:rPr lang="en-US" altLang="en-US" smtClean="0"/>
              <a:pPr/>
              <a:t>18</a:t>
            </a:fld>
            <a:endParaRPr lang="en-US" altLang="en-US"/>
          </a:p>
        </p:txBody>
      </p:sp>
    </p:spTree>
    <p:extLst>
      <p:ext uri="{BB962C8B-B14F-4D97-AF65-F5344CB8AC3E}">
        <p14:creationId xmlns:p14="http://schemas.microsoft.com/office/powerpoint/2010/main" val="2085392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4C161-091E-493F-91A7-D17A4FDF8A52}" type="slidenum">
              <a:rPr lang="en-US" altLang="en-US" smtClean="0"/>
              <a:pPr/>
              <a:t>1</a:t>
            </a:fld>
            <a:endParaRPr lang="en-US" altLang="en-US"/>
          </a:p>
        </p:txBody>
      </p:sp>
    </p:spTree>
    <p:extLst>
      <p:ext uri="{BB962C8B-B14F-4D97-AF65-F5344CB8AC3E}">
        <p14:creationId xmlns:p14="http://schemas.microsoft.com/office/powerpoint/2010/main" val="2928828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4C161-091E-493F-91A7-D17A4FDF8A52}" type="slidenum">
              <a:rPr lang="en-US" altLang="en-US" smtClean="0"/>
              <a:pPr/>
              <a:t>19</a:t>
            </a:fld>
            <a:endParaRPr lang="en-US" altLang="en-US"/>
          </a:p>
        </p:txBody>
      </p:sp>
    </p:spTree>
    <p:extLst>
      <p:ext uri="{BB962C8B-B14F-4D97-AF65-F5344CB8AC3E}">
        <p14:creationId xmlns:p14="http://schemas.microsoft.com/office/powerpoint/2010/main" val="20834653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4C161-091E-493F-91A7-D17A4FDF8A52}" type="slidenum">
              <a:rPr lang="en-US" altLang="en-US" smtClean="0"/>
              <a:pPr/>
              <a:t>20</a:t>
            </a:fld>
            <a:endParaRPr lang="en-US" altLang="en-US"/>
          </a:p>
        </p:txBody>
      </p:sp>
    </p:spTree>
    <p:extLst>
      <p:ext uri="{BB962C8B-B14F-4D97-AF65-F5344CB8AC3E}">
        <p14:creationId xmlns:p14="http://schemas.microsoft.com/office/powerpoint/2010/main" val="2889432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4C161-091E-493F-91A7-D17A4FDF8A52}" type="slidenum">
              <a:rPr lang="en-US" altLang="en-US" smtClean="0"/>
              <a:pPr/>
              <a:t>21</a:t>
            </a:fld>
            <a:endParaRPr lang="en-US" altLang="en-US"/>
          </a:p>
        </p:txBody>
      </p:sp>
    </p:spTree>
    <p:extLst>
      <p:ext uri="{BB962C8B-B14F-4D97-AF65-F5344CB8AC3E}">
        <p14:creationId xmlns:p14="http://schemas.microsoft.com/office/powerpoint/2010/main" val="4063756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4C161-091E-493F-91A7-D17A4FDF8A52}" type="slidenum">
              <a:rPr lang="en-US" altLang="en-US" smtClean="0"/>
              <a:pPr/>
              <a:t>22</a:t>
            </a:fld>
            <a:endParaRPr lang="en-US" altLang="en-US"/>
          </a:p>
        </p:txBody>
      </p:sp>
    </p:spTree>
    <p:extLst>
      <p:ext uri="{BB962C8B-B14F-4D97-AF65-F5344CB8AC3E}">
        <p14:creationId xmlns:p14="http://schemas.microsoft.com/office/powerpoint/2010/main" val="1991584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4C161-091E-493F-91A7-D17A4FDF8A52}" type="slidenum">
              <a:rPr lang="en-US" altLang="en-US" smtClean="0"/>
              <a:pPr/>
              <a:t>23</a:t>
            </a:fld>
            <a:endParaRPr lang="en-US" altLang="en-US"/>
          </a:p>
        </p:txBody>
      </p:sp>
    </p:spTree>
    <p:extLst>
      <p:ext uri="{BB962C8B-B14F-4D97-AF65-F5344CB8AC3E}">
        <p14:creationId xmlns:p14="http://schemas.microsoft.com/office/powerpoint/2010/main" val="14405547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4C161-091E-493F-91A7-D17A4FDF8A52}" type="slidenum">
              <a:rPr lang="en-US" altLang="en-US" smtClean="0"/>
              <a:pPr/>
              <a:t>24</a:t>
            </a:fld>
            <a:endParaRPr lang="en-US" altLang="en-US"/>
          </a:p>
        </p:txBody>
      </p:sp>
    </p:spTree>
    <p:extLst>
      <p:ext uri="{BB962C8B-B14F-4D97-AF65-F5344CB8AC3E}">
        <p14:creationId xmlns:p14="http://schemas.microsoft.com/office/powerpoint/2010/main" val="37778412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4C161-091E-493F-91A7-D17A4FDF8A52}" type="slidenum">
              <a:rPr lang="en-US" altLang="en-US" smtClean="0"/>
              <a:pPr/>
              <a:t>25</a:t>
            </a:fld>
            <a:endParaRPr lang="en-US" altLang="en-US"/>
          </a:p>
        </p:txBody>
      </p:sp>
    </p:spTree>
    <p:extLst>
      <p:ext uri="{BB962C8B-B14F-4D97-AF65-F5344CB8AC3E}">
        <p14:creationId xmlns:p14="http://schemas.microsoft.com/office/powerpoint/2010/main" val="2135918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4C161-091E-493F-91A7-D17A4FDF8A52}" type="slidenum">
              <a:rPr lang="en-US" altLang="en-US" smtClean="0"/>
              <a:pPr/>
              <a:t>26</a:t>
            </a:fld>
            <a:endParaRPr lang="en-US" altLang="en-US"/>
          </a:p>
        </p:txBody>
      </p:sp>
    </p:spTree>
    <p:extLst>
      <p:ext uri="{BB962C8B-B14F-4D97-AF65-F5344CB8AC3E}">
        <p14:creationId xmlns:p14="http://schemas.microsoft.com/office/powerpoint/2010/main" val="392937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spcAft>
                <a:spcPts val="600"/>
              </a:spcAft>
            </a:pPr>
            <a:r>
              <a:rPr lang="en-US" sz="1600" dirty="0"/>
              <a:t>DESIGNATE A MEDIA SPOKESPERSON – Owner, district manager, facility manager where the incident occurred. They MUST be knowledgeable of the facility and self storage in general, accessible to the media, calm and comfortable, and finally, ARTICULATE, with the ability to convey a concise message, and stay on message.</a:t>
            </a:r>
          </a:p>
          <a:p>
            <a:pPr>
              <a:spcAft>
                <a:spcPts val="600"/>
              </a:spcAft>
            </a:pPr>
            <a:r>
              <a:rPr lang="en-US" sz="1600" dirty="0"/>
              <a:t>DESIGNATE A BACKUP SPOKESPERSON –  Be prepared in case primary is not available.</a:t>
            </a:r>
          </a:p>
          <a:p>
            <a:pPr>
              <a:spcAft>
                <a:spcPts val="600"/>
              </a:spcAft>
            </a:pPr>
            <a:r>
              <a:rPr lang="en-US" sz="1600" dirty="0"/>
              <a:t>DEVELOP PRESENTATION SKILLS – Watch other TV interviews and anticipate questions that might be asked. Practice with video camera to record mock interviews</a:t>
            </a:r>
          </a:p>
          <a:p>
            <a:pPr>
              <a:spcAft>
                <a:spcPts val="600"/>
              </a:spcAft>
            </a:pPr>
            <a:r>
              <a:rPr lang="en-US" sz="1600" dirty="0"/>
              <a:t>MAKE SURE YOUR SPOKESPERSONS ARE INFORMED– Know what you are authorized to say, give consistent message, know names of all involved, and who your legal counsel is and have their number handy if interview goes into precarious legal areas.</a:t>
            </a:r>
          </a:p>
          <a:p>
            <a:endParaRPr lang="en-US" dirty="0"/>
          </a:p>
        </p:txBody>
      </p:sp>
      <p:sp>
        <p:nvSpPr>
          <p:cNvPr id="4" name="Slide Number Placeholder 3"/>
          <p:cNvSpPr>
            <a:spLocks noGrp="1"/>
          </p:cNvSpPr>
          <p:nvPr>
            <p:ph type="sldNum" sz="quarter" idx="5"/>
          </p:nvPr>
        </p:nvSpPr>
        <p:spPr/>
        <p:txBody>
          <a:bodyPr/>
          <a:lstStyle/>
          <a:p>
            <a:fld id="{5444C161-091E-493F-91A7-D17A4FDF8A52}" type="slidenum">
              <a:rPr lang="en-US" altLang="en-US" smtClean="0"/>
              <a:pPr/>
              <a:t>27</a:t>
            </a:fld>
            <a:endParaRPr lang="en-US" altLang="en-US"/>
          </a:p>
        </p:txBody>
      </p:sp>
    </p:spTree>
    <p:extLst>
      <p:ext uri="{BB962C8B-B14F-4D97-AF65-F5344CB8AC3E}">
        <p14:creationId xmlns:p14="http://schemas.microsoft.com/office/powerpoint/2010/main" val="35699231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600"/>
              </a:spcAft>
            </a:pPr>
            <a:r>
              <a:rPr lang="en-US" sz="1800" dirty="0"/>
              <a:t>ANTICIPATE EVENTS THAT COULD ATTRACT THE MEDIA– hurricane or tornado damage, fire or explosions, hazardous materials found in a unit, drug bust at facility, items stolen from a unit, customer complaints to media troubleshooter, a body is found in a unit. Have a response developed for each and write them down.</a:t>
            </a:r>
          </a:p>
          <a:p>
            <a:pPr>
              <a:spcAft>
                <a:spcPts val="600"/>
              </a:spcAft>
            </a:pPr>
            <a:r>
              <a:rPr lang="en-US" sz="1800" dirty="0"/>
              <a:t>PUBLIC PERCEPTION IS REALITY – When it comes to media attention and the public perception of your business, you never get a second chance to make a good first impression.</a:t>
            </a:r>
          </a:p>
          <a:p>
            <a:pPr>
              <a:spcAft>
                <a:spcPts val="600"/>
              </a:spcAft>
            </a:pPr>
            <a:r>
              <a:rPr lang="en-US" sz="1800" dirty="0"/>
              <a:t>INTIAL RESPONSE CONSIDERATIONS – how a company responds in the first 24 hours largely dictates success or failure in overcoming the emergency. The longer you wait, the perception becomes you have something to hide.</a:t>
            </a:r>
          </a:p>
          <a:p>
            <a:endParaRPr lang="en-US" dirty="0"/>
          </a:p>
        </p:txBody>
      </p:sp>
      <p:sp>
        <p:nvSpPr>
          <p:cNvPr id="4" name="Slide Number Placeholder 3"/>
          <p:cNvSpPr>
            <a:spLocks noGrp="1"/>
          </p:cNvSpPr>
          <p:nvPr>
            <p:ph type="sldNum" sz="quarter" idx="5"/>
          </p:nvPr>
        </p:nvSpPr>
        <p:spPr/>
        <p:txBody>
          <a:bodyPr/>
          <a:lstStyle/>
          <a:p>
            <a:fld id="{5444C161-091E-493F-91A7-D17A4FDF8A52}" type="slidenum">
              <a:rPr lang="en-US" altLang="en-US" smtClean="0"/>
              <a:pPr/>
              <a:t>28</a:t>
            </a:fld>
            <a:endParaRPr lang="en-US" altLang="en-US"/>
          </a:p>
        </p:txBody>
      </p:sp>
    </p:spTree>
    <p:extLst>
      <p:ext uri="{BB962C8B-B14F-4D97-AF65-F5344CB8AC3E}">
        <p14:creationId xmlns:p14="http://schemas.microsoft.com/office/powerpoint/2010/main" val="38439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4C161-091E-493F-91A7-D17A4FDF8A52}" type="slidenum">
              <a:rPr lang="en-US" altLang="en-US" smtClean="0"/>
              <a:pPr/>
              <a:t>2</a:t>
            </a:fld>
            <a:endParaRPr lang="en-US" altLang="en-US"/>
          </a:p>
        </p:txBody>
      </p:sp>
    </p:spTree>
    <p:extLst>
      <p:ext uri="{BB962C8B-B14F-4D97-AF65-F5344CB8AC3E}">
        <p14:creationId xmlns:p14="http://schemas.microsoft.com/office/powerpoint/2010/main" val="17143920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THINK LIKE A JOURNALIST– know the who, when, where, why and how.</a:t>
            </a:r>
          </a:p>
          <a:p>
            <a:r>
              <a:rPr lang="en-US" sz="1600" dirty="0"/>
              <a:t>CRAFTING AN EFFECTIVE MESSAGE–  Top priority  - gather the facts surrounding the event in question and develop a concise, effective message. Speak not just to the media in an interview, but to your customers, AND FUTURE CUSTOMERS, as well. Tell them what you are doing to handle the situation.</a:t>
            </a:r>
          </a:p>
          <a:p>
            <a:r>
              <a:rPr lang="en-US" sz="1600" dirty="0"/>
              <a:t>WRITE OUT YOUR BASIC MESSAGE- keeps you on target with what you want to convey to the media and your tenants about your company.</a:t>
            </a:r>
          </a:p>
          <a:p>
            <a:r>
              <a:rPr lang="en-US" sz="1600" dirty="0"/>
              <a:t>KEEP THE MESSAGE CLEAR AND CONCISE </a:t>
            </a:r>
          </a:p>
          <a:p>
            <a:endParaRPr lang="en-US" dirty="0"/>
          </a:p>
        </p:txBody>
      </p:sp>
      <p:sp>
        <p:nvSpPr>
          <p:cNvPr id="4" name="Slide Number Placeholder 3"/>
          <p:cNvSpPr>
            <a:spLocks noGrp="1"/>
          </p:cNvSpPr>
          <p:nvPr>
            <p:ph type="sldNum" sz="quarter" idx="5"/>
          </p:nvPr>
        </p:nvSpPr>
        <p:spPr/>
        <p:txBody>
          <a:bodyPr/>
          <a:lstStyle/>
          <a:p>
            <a:fld id="{5444C161-091E-493F-91A7-D17A4FDF8A52}" type="slidenum">
              <a:rPr lang="en-US" altLang="en-US" smtClean="0"/>
              <a:pPr/>
              <a:t>29</a:t>
            </a:fld>
            <a:endParaRPr lang="en-US" altLang="en-US"/>
          </a:p>
        </p:txBody>
      </p:sp>
    </p:spTree>
    <p:extLst>
      <p:ext uri="{BB962C8B-B14F-4D97-AF65-F5344CB8AC3E}">
        <p14:creationId xmlns:p14="http://schemas.microsoft.com/office/powerpoint/2010/main" val="32425212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4C161-091E-493F-91A7-D17A4FDF8A52}" type="slidenum">
              <a:rPr lang="en-US" altLang="en-US" smtClean="0"/>
              <a:pPr/>
              <a:t>30</a:t>
            </a:fld>
            <a:endParaRPr lang="en-US" altLang="en-US"/>
          </a:p>
        </p:txBody>
      </p:sp>
    </p:spTree>
    <p:extLst>
      <p:ext uri="{BB962C8B-B14F-4D97-AF65-F5344CB8AC3E}">
        <p14:creationId xmlns:p14="http://schemas.microsoft.com/office/powerpoint/2010/main" val="35611397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444C161-091E-493F-91A7-D17A4FDF8A52}"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Calibri" pitchFamily="34" charset="0"/>
              <a:ea typeface="ＭＳ Ｐゴシック" pitchFamily="34" charset="-128"/>
              <a:cs typeface="+mn-cs"/>
            </a:endParaRPr>
          </a:p>
        </p:txBody>
      </p:sp>
    </p:spTree>
    <p:extLst>
      <p:ext uri="{BB962C8B-B14F-4D97-AF65-F5344CB8AC3E}">
        <p14:creationId xmlns:p14="http://schemas.microsoft.com/office/powerpoint/2010/main" val="19446382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4C161-091E-493F-91A7-D17A4FDF8A52}" type="slidenum">
              <a:rPr lang="en-US" altLang="en-US" smtClean="0"/>
              <a:pPr/>
              <a:t>32</a:t>
            </a:fld>
            <a:endParaRPr lang="en-US" altLang="en-US"/>
          </a:p>
        </p:txBody>
      </p:sp>
    </p:spTree>
    <p:extLst>
      <p:ext uri="{BB962C8B-B14F-4D97-AF65-F5344CB8AC3E}">
        <p14:creationId xmlns:p14="http://schemas.microsoft.com/office/powerpoint/2010/main" val="42253063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4C161-091E-493F-91A7-D17A4FDF8A52}" type="slidenum">
              <a:rPr lang="en-US" altLang="en-US" smtClean="0"/>
              <a:pPr/>
              <a:t>33</a:t>
            </a:fld>
            <a:endParaRPr lang="en-US" altLang="en-US"/>
          </a:p>
        </p:txBody>
      </p:sp>
    </p:spTree>
    <p:extLst>
      <p:ext uri="{BB962C8B-B14F-4D97-AF65-F5344CB8AC3E}">
        <p14:creationId xmlns:p14="http://schemas.microsoft.com/office/powerpoint/2010/main" val="4282626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4C161-091E-493F-91A7-D17A4FDF8A52}" type="slidenum">
              <a:rPr lang="en-US" altLang="en-US" smtClean="0"/>
              <a:pPr/>
              <a:t>3</a:t>
            </a:fld>
            <a:endParaRPr lang="en-US" altLang="en-US"/>
          </a:p>
        </p:txBody>
      </p:sp>
    </p:spTree>
    <p:extLst>
      <p:ext uri="{BB962C8B-B14F-4D97-AF65-F5344CB8AC3E}">
        <p14:creationId xmlns:p14="http://schemas.microsoft.com/office/powerpoint/2010/main" val="1751507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Managers wear many hats, but they are not emergency responders</a:t>
            </a:r>
          </a:p>
        </p:txBody>
      </p:sp>
      <p:sp>
        <p:nvSpPr>
          <p:cNvPr id="4" name="Slide Number Placeholder 3"/>
          <p:cNvSpPr>
            <a:spLocks noGrp="1"/>
          </p:cNvSpPr>
          <p:nvPr>
            <p:ph type="sldNum" sz="quarter" idx="5"/>
          </p:nvPr>
        </p:nvSpPr>
        <p:spPr/>
        <p:txBody>
          <a:bodyPr/>
          <a:lstStyle/>
          <a:p>
            <a:fld id="{5444C161-091E-493F-91A7-D17A4FDF8A52}" type="slidenum">
              <a:rPr lang="en-US" altLang="en-US" smtClean="0"/>
              <a:pPr/>
              <a:t>4</a:t>
            </a:fld>
            <a:endParaRPr lang="en-US" altLang="en-US"/>
          </a:p>
        </p:txBody>
      </p:sp>
    </p:spTree>
    <p:extLst>
      <p:ext uri="{BB962C8B-B14F-4D97-AF65-F5344CB8AC3E}">
        <p14:creationId xmlns:p14="http://schemas.microsoft.com/office/powerpoint/2010/main" val="2187743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4C161-091E-493F-91A7-D17A4FDF8A52}" type="slidenum">
              <a:rPr lang="en-US" altLang="en-US" smtClean="0"/>
              <a:pPr/>
              <a:t>5</a:t>
            </a:fld>
            <a:endParaRPr lang="en-US" altLang="en-US"/>
          </a:p>
        </p:txBody>
      </p:sp>
    </p:spTree>
    <p:extLst>
      <p:ext uri="{BB962C8B-B14F-4D97-AF65-F5344CB8AC3E}">
        <p14:creationId xmlns:p14="http://schemas.microsoft.com/office/powerpoint/2010/main" val="4241355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4C161-091E-493F-91A7-D17A4FDF8A52}" type="slidenum">
              <a:rPr lang="en-US" altLang="en-US" smtClean="0"/>
              <a:pPr/>
              <a:t>6</a:t>
            </a:fld>
            <a:endParaRPr lang="en-US" altLang="en-US"/>
          </a:p>
        </p:txBody>
      </p:sp>
    </p:spTree>
    <p:extLst>
      <p:ext uri="{BB962C8B-B14F-4D97-AF65-F5344CB8AC3E}">
        <p14:creationId xmlns:p14="http://schemas.microsoft.com/office/powerpoint/2010/main" val="1160530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4C161-091E-493F-91A7-D17A4FDF8A52}" type="slidenum">
              <a:rPr lang="en-US" altLang="en-US" smtClean="0"/>
              <a:pPr/>
              <a:t>7</a:t>
            </a:fld>
            <a:endParaRPr lang="en-US" altLang="en-US"/>
          </a:p>
        </p:txBody>
      </p:sp>
    </p:spTree>
    <p:extLst>
      <p:ext uri="{BB962C8B-B14F-4D97-AF65-F5344CB8AC3E}">
        <p14:creationId xmlns:p14="http://schemas.microsoft.com/office/powerpoint/2010/main" val="2769264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44C161-091E-493F-91A7-D17A4FDF8A52}" type="slidenum">
              <a:rPr lang="en-US" altLang="en-US" smtClean="0"/>
              <a:pPr/>
              <a:t>8</a:t>
            </a:fld>
            <a:endParaRPr lang="en-US" altLang="en-US"/>
          </a:p>
        </p:txBody>
      </p:sp>
    </p:spTree>
    <p:extLst>
      <p:ext uri="{BB962C8B-B14F-4D97-AF65-F5344CB8AC3E}">
        <p14:creationId xmlns:p14="http://schemas.microsoft.com/office/powerpoint/2010/main" val="3413201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715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D568A-8FE1-BB43-92E1-620848A96FD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0E864B-A578-1240-BCE1-47E6CB7E808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8F5765-01B2-F540-A8CE-A160E0488EA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BE4E37-DCD5-2142-9D96-94A665896520}"/>
              </a:ext>
            </a:extLst>
          </p:cNvPr>
          <p:cNvSpPr>
            <a:spLocks noGrp="1"/>
          </p:cNvSpPr>
          <p:nvPr>
            <p:ph type="dt" sz="half" idx="10"/>
          </p:nvPr>
        </p:nvSpPr>
        <p:spPr>
          <a:xfrm>
            <a:off x="628650" y="6356350"/>
            <a:ext cx="2057400" cy="365125"/>
          </a:xfrm>
          <a:prstGeom prst="rect">
            <a:avLst/>
          </a:prstGeom>
        </p:spPr>
        <p:txBody>
          <a:bodyPr/>
          <a:lstStyle/>
          <a:p>
            <a:fld id="{26D4D347-AE17-634D-9069-BA83C49C9F22}" type="datetimeFigureOut">
              <a:rPr lang="en-US" smtClean="0"/>
              <a:t>4/19/2021</a:t>
            </a:fld>
            <a:endParaRPr lang="en-US"/>
          </a:p>
        </p:txBody>
      </p:sp>
      <p:sp>
        <p:nvSpPr>
          <p:cNvPr id="6" name="Footer Placeholder 5">
            <a:extLst>
              <a:ext uri="{FF2B5EF4-FFF2-40B4-BE49-F238E27FC236}">
                <a16:creationId xmlns:a16="http://schemas.microsoft.com/office/drawing/2014/main" id="{157BFDF1-0567-AB4F-8917-D7F7DEC7F574}"/>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22EF026-02A9-4B4C-8603-C951ABC2CA1E}"/>
              </a:ext>
            </a:extLst>
          </p:cNvPr>
          <p:cNvSpPr>
            <a:spLocks noGrp="1"/>
          </p:cNvSpPr>
          <p:nvPr>
            <p:ph type="sldNum" sz="quarter" idx="12"/>
          </p:nvPr>
        </p:nvSpPr>
        <p:spPr>
          <a:xfrm>
            <a:off x="6457950" y="6356350"/>
            <a:ext cx="2057400" cy="365125"/>
          </a:xfrm>
          <a:prstGeom prst="rect">
            <a:avLst/>
          </a:prstGeom>
        </p:spPr>
        <p:txBody>
          <a:bodyPr/>
          <a:lstStyle/>
          <a:p>
            <a:fld id="{7BF649A9-A8B8-BD4F-A304-01AAA3AC2BD5}" type="slidenum">
              <a:rPr lang="en-US" smtClean="0"/>
              <a:t>‹#›</a:t>
            </a:fld>
            <a:endParaRPr lang="en-US"/>
          </a:p>
        </p:txBody>
      </p:sp>
    </p:spTree>
    <p:extLst>
      <p:ext uri="{BB962C8B-B14F-4D97-AF65-F5344CB8AC3E}">
        <p14:creationId xmlns:p14="http://schemas.microsoft.com/office/powerpoint/2010/main" val="2625520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092DE-C43F-D14B-9CCF-824F81942C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EFD6F8-E688-BA45-8AD1-4FBD6969FC1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6E1612-B22F-B54F-9875-B6E139008660}"/>
              </a:ext>
            </a:extLst>
          </p:cNvPr>
          <p:cNvSpPr>
            <a:spLocks noGrp="1"/>
          </p:cNvSpPr>
          <p:nvPr>
            <p:ph type="dt" sz="half" idx="10"/>
          </p:nvPr>
        </p:nvSpPr>
        <p:spPr>
          <a:xfrm>
            <a:off x="628650" y="6356350"/>
            <a:ext cx="2057400" cy="365125"/>
          </a:xfrm>
          <a:prstGeom prst="rect">
            <a:avLst/>
          </a:prstGeom>
        </p:spPr>
        <p:txBody>
          <a:bodyPr/>
          <a:lstStyle/>
          <a:p>
            <a:fld id="{26D4D347-AE17-634D-9069-BA83C49C9F22}" type="datetimeFigureOut">
              <a:rPr lang="en-US" smtClean="0"/>
              <a:t>4/19/2021</a:t>
            </a:fld>
            <a:endParaRPr lang="en-US"/>
          </a:p>
        </p:txBody>
      </p:sp>
      <p:sp>
        <p:nvSpPr>
          <p:cNvPr id="5" name="Footer Placeholder 4">
            <a:extLst>
              <a:ext uri="{FF2B5EF4-FFF2-40B4-BE49-F238E27FC236}">
                <a16:creationId xmlns:a16="http://schemas.microsoft.com/office/drawing/2014/main" id="{5EC06D3B-5B8C-C940-99D5-4CC195B1809B}"/>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61963FF-578D-E44F-AD7B-98DB487C5F62}"/>
              </a:ext>
            </a:extLst>
          </p:cNvPr>
          <p:cNvSpPr>
            <a:spLocks noGrp="1"/>
          </p:cNvSpPr>
          <p:nvPr>
            <p:ph type="sldNum" sz="quarter" idx="12"/>
          </p:nvPr>
        </p:nvSpPr>
        <p:spPr>
          <a:xfrm>
            <a:off x="6457950" y="6356350"/>
            <a:ext cx="2057400" cy="365125"/>
          </a:xfrm>
          <a:prstGeom prst="rect">
            <a:avLst/>
          </a:prstGeom>
        </p:spPr>
        <p:txBody>
          <a:bodyPr/>
          <a:lstStyle/>
          <a:p>
            <a:fld id="{7BF649A9-A8B8-BD4F-A304-01AAA3AC2BD5}" type="slidenum">
              <a:rPr lang="en-US" smtClean="0"/>
              <a:t>‹#›</a:t>
            </a:fld>
            <a:endParaRPr lang="en-US"/>
          </a:p>
        </p:txBody>
      </p:sp>
    </p:spTree>
    <p:extLst>
      <p:ext uri="{BB962C8B-B14F-4D97-AF65-F5344CB8AC3E}">
        <p14:creationId xmlns:p14="http://schemas.microsoft.com/office/powerpoint/2010/main" val="2533667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05EAF3-FBFB-8744-9B81-A14F913B569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F68A51-0799-CE4C-B041-3C8245618B89}"/>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F6A64-AF23-BE44-955E-2E3320F921AE}"/>
              </a:ext>
            </a:extLst>
          </p:cNvPr>
          <p:cNvSpPr>
            <a:spLocks noGrp="1"/>
          </p:cNvSpPr>
          <p:nvPr>
            <p:ph type="dt" sz="half" idx="10"/>
          </p:nvPr>
        </p:nvSpPr>
        <p:spPr>
          <a:xfrm>
            <a:off x="628650" y="6356350"/>
            <a:ext cx="2057400" cy="365125"/>
          </a:xfrm>
          <a:prstGeom prst="rect">
            <a:avLst/>
          </a:prstGeom>
        </p:spPr>
        <p:txBody>
          <a:bodyPr/>
          <a:lstStyle/>
          <a:p>
            <a:fld id="{26D4D347-AE17-634D-9069-BA83C49C9F22}" type="datetimeFigureOut">
              <a:rPr lang="en-US" smtClean="0"/>
              <a:t>4/19/2021</a:t>
            </a:fld>
            <a:endParaRPr lang="en-US"/>
          </a:p>
        </p:txBody>
      </p:sp>
      <p:sp>
        <p:nvSpPr>
          <p:cNvPr id="5" name="Footer Placeholder 4">
            <a:extLst>
              <a:ext uri="{FF2B5EF4-FFF2-40B4-BE49-F238E27FC236}">
                <a16:creationId xmlns:a16="http://schemas.microsoft.com/office/drawing/2014/main" id="{863F09C8-563A-DA46-BE2C-7BD3199DE38D}"/>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3D95445-2DA9-384C-85BB-8C0078242A7C}"/>
              </a:ext>
            </a:extLst>
          </p:cNvPr>
          <p:cNvSpPr>
            <a:spLocks noGrp="1"/>
          </p:cNvSpPr>
          <p:nvPr>
            <p:ph type="sldNum" sz="quarter" idx="12"/>
          </p:nvPr>
        </p:nvSpPr>
        <p:spPr>
          <a:xfrm>
            <a:off x="6457950" y="6356350"/>
            <a:ext cx="2057400" cy="365125"/>
          </a:xfrm>
          <a:prstGeom prst="rect">
            <a:avLst/>
          </a:prstGeom>
        </p:spPr>
        <p:txBody>
          <a:bodyPr/>
          <a:lstStyle/>
          <a:p>
            <a:fld id="{7BF649A9-A8B8-BD4F-A304-01AAA3AC2BD5}" type="slidenum">
              <a:rPr lang="en-US" smtClean="0"/>
              <a:t>‹#›</a:t>
            </a:fld>
            <a:endParaRPr lang="en-US"/>
          </a:p>
        </p:txBody>
      </p:sp>
    </p:spTree>
    <p:extLst>
      <p:ext uri="{BB962C8B-B14F-4D97-AF65-F5344CB8AC3E}">
        <p14:creationId xmlns:p14="http://schemas.microsoft.com/office/powerpoint/2010/main" val="1508702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98FFA-BB84-6441-953F-D6D6C058D096}"/>
              </a:ext>
            </a:extLst>
          </p:cNvPr>
          <p:cNvSpPr>
            <a:spLocks noGrp="1"/>
          </p:cNvSpPr>
          <p:nvPr>
            <p:ph type="ctrTitle" hasCustomPrompt="1"/>
          </p:nvPr>
        </p:nvSpPr>
        <p:spPr>
          <a:xfrm>
            <a:off x="1143000" y="1122363"/>
            <a:ext cx="6858000" cy="2387600"/>
          </a:xfrm>
        </p:spPr>
        <p:txBody>
          <a:bodyPr anchor="b">
            <a:normAutofit/>
          </a:bodyPr>
          <a:lstStyle>
            <a:lvl1pPr algn="ctr">
              <a:defRPr sz="4800"/>
            </a:lvl1pPr>
          </a:lstStyle>
          <a:p>
            <a:r>
              <a:rPr lang="en-US" dirty="0"/>
              <a:t>Click to edit Master </a:t>
            </a:r>
            <a:br>
              <a:rPr lang="en-US" dirty="0"/>
            </a:br>
            <a:r>
              <a:rPr lang="en-US" dirty="0"/>
              <a:t>title style</a:t>
            </a:r>
          </a:p>
        </p:txBody>
      </p:sp>
      <p:sp>
        <p:nvSpPr>
          <p:cNvPr id="3" name="Subtitle 2">
            <a:extLst>
              <a:ext uri="{FF2B5EF4-FFF2-40B4-BE49-F238E27FC236}">
                <a16:creationId xmlns:a16="http://schemas.microsoft.com/office/drawing/2014/main" id="{BC7A0F9E-58B3-3546-9B35-98DF5178BAC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25876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493A0-1F62-B84F-A09A-D7A09C39FA4D}"/>
              </a:ext>
            </a:extLst>
          </p:cNvPr>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12380F2A-370A-F64B-AEDD-5656BA3C71B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2890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3363F-2FEB-BE4B-94B6-D9D106993BBE}"/>
              </a:ext>
            </a:extLst>
          </p:cNvPr>
          <p:cNvSpPr>
            <a:spLocks noGrp="1"/>
          </p:cNvSpPr>
          <p:nvPr>
            <p:ph type="title"/>
          </p:nvPr>
        </p:nvSpPr>
        <p:spPr>
          <a:xfrm>
            <a:off x="623888" y="1709738"/>
            <a:ext cx="78867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CA2072E-1F06-E740-82B1-4C8969F70D0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538500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14D5B-99FB-1640-8CF2-0A3D2F066E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A5B3D8-81A3-4F4C-A744-1BC2AB5724F5}"/>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92007D-E75B-BD41-A1E1-91CA85975FC8}"/>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F054254-00B3-BB42-9675-FAD00F16FE4C}"/>
              </a:ext>
            </a:extLst>
          </p:cNvPr>
          <p:cNvSpPr>
            <a:spLocks noGrp="1"/>
          </p:cNvSpPr>
          <p:nvPr>
            <p:ph type="dt" sz="half" idx="10"/>
          </p:nvPr>
        </p:nvSpPr>
        <p:spPr>
          <a:xfrm>
            <a:off x="628650" y="6356350"/>
            <a:ext cx="2057400" cy="365125"/>
          </a:xfrm>
          <a:prstGeom prst="rect">
            <a:avLst/>
          </a:prstGeom>
        </p:spPr>
        <p:txBody>
          <a:bodyPr/>
          <a:lstStyle/>
          <a:p>
            <a:fld id="{26D4D347-AE17-634D-9069-BA83C49C9F22}" type="datetimeFigureOut">
              <a:rPr lang="en-US" smtClean="0"/>
              <a:t>4/19/2021</a:t>
            </a:fld>
            <a:endParaRPr lang="en-US"/>
          </a:p>
        </p:txBody>
      </p:sp>
      <p:sp>
        <p:nvSpPr>
          <p:cNvPr id="6" name="Footer Placeholder 5">
            <a:extLst>
              <a:ext uri="{FF2B5EF4-FFF2-40B4-BE49-F238E27FC236}">
                <a16:creationId xmlns:a16="http://schemas.microsoft.com/office/drawing/2014/main" id="{3B9263C1-639E-654C-B849-D292E6218737}"/>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FCEEE30-0730-894C-86EA-2003FEC87A84}"/>
              </a:ext>
            </a:extLst>
          </p:cNvPr>
          <p:cNvSpPr>
            <a:spLocks noGrp="1"/>
          </p:cNvSpPr>
          <p:nvPr>
            <p:ph type="sldNum" sz="quarter" idx="12"/>
          </p:nvPr>
        </p:nvSpPr>
        <p:spPr>
          <a:xfrm>
            <a:off x="6457950" y="6356350"/>
            <a:ext cx="2057400" cy="365125"/>
          </a:xfrm>
          <a:prstGeom prst="rect">
            <a:avLst/>
          </a:prstGeom>
        </p:spPr>
        <p:txBody>
          <a:bodyPr/>
          <a:lstStyle/>
          <a:p>
            <a:fld id="{7BF649A9-A8B8-BD4F-A304-01AAA3AC2BD5}" type="slidenum">
              <a:rPr lang="en-US" smtClean="0"/>
              <a:t>‹#›</a:t>
            </a:fld>
            <a:endParaRPr lang="en-US"/>
          </a:p>
        </p:txBody>
      </p:sp>
    </p:spTree>
    <p:extLst>
      <p:ext uri="{BB962C8B-B14F-4D97-AF65-F5344CB8AC3E}">
        <p14:creationId xmlns:p14="http://schemas.microsoft.com/office/powerpoint/2010/main" val="2813684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AF06E-801F-4D42-ABE0-E63BAA4BDFE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C2CA1A-BD69-A145-9A32-590AFFE4611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CBB9852-260F-5E48-8F77-CE60A67871F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7B41CA-E849-0B43-85F0-AC1CA79D9F8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92EF136-C736-B84E-9D04-CE1757AE3AE2}"/>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A08EB8-4F2F-FB43-BF78-18772C79C5FD}"/>
              </a:ext>
            </a:extLst>
          </p:cNvPr>
          <p:cNvSpPr>
            <a:spLocks noGrp="1"/>
          </p:cNvSpPr>
          <p:nvPr>
            <p:ph type="dt" sz="half" idx="10"/>
          </p:nvPr>
        </p:nvSpPr>
        <p:spPr>
          <a:xfrm>
            <a:off x="628650" y="6356350"/>
            <a:ext cx="2057400" cy="365125"/>
          </a:xfrm>
          <a:prstGeom prst="rect">
            <a:avLst/>
          </a:prstGeom>
        </p:spPr>
        <p:txBody>
          <a:bodyPr/>
          <a:lstStyle/>
          <a:p>
            <a:fld id="{26D4D347-AE17-634D-9069-BA83C49C9F22}" type="datetimeFigureOut">
              <a:rPr lang="en-US" smtClean="0"/>
              <a:t>4/19/2021</a:t>
            </a:fld>
            <a:endParaRPr lang="en-US"/>
          </a:p>
        </p:txBody>
      </p:sp>
      <p:sp>
        <p:nvSpPr>
          <p:cNvPr id="8" name="Footer Placeholder 7">
            <a:extLst>
              <a:ext uri="{FF2B5EF4-FFF2-40B4-BE49-F238E27FC236}">
                <a16:creationId xmlns:a16="http://schemas.microsoft.com/office/drawing/2014/main" id="{28364924-75DE-0547-80D6-0EDD7B699B07}"/>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85B20BC-5329-CC4C-81E7-E5F034AC1036}"/>
              </a:ext>
            </a:extLst>
          </p:cNvPr>
          <p:cNvSpPr>
            <a:spLocks noGrp="1"/>
          </p:cNvSpPr>
          <p:nvPr>
            <p:ph type="sldNum" sz="quarter" idx="12"/>
          </p:nvPr>
        </p:nvSpPr>
        <p:spPr>
          <a:xfrm>
            <a:off x="6457950" y="6356350"/>
            <a:ext cx="2057400" cy="365125"/>
          </a:xfrm>
          <a:prstGeom prst="rect">
            <a:avLst/>
          </a:prstGeom>
        </p:spPr>
        <p:txBody>
          <a:bodyPr/>
          <a:lstStyle/>
          <a:p>
            <a:fld id="{7BF649A9-A8B8-BD4F-A304-01AAA3AC2BD5}" type="slidenum">
              <a:rPr lang="en-US" smtClean="0"/>
              <a:t>‹#›</a:t>
            </a:fld>
            <a:endParaRPr lang="en-US"/>
          </a:p>
        </p:txBody>
      </p:sp>
    </p:spTree>
    <p:extLst>
      <p:ext uri="{BB962C8B-B14F-4D97-AF65-F5344CB8AC3E}">
        <p14:creationId xmlns:p14="http://schemas.microsoft.com/office/powerpoint/2010/main" val="84666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95CD7-5D8C-6D44-83BA-426A8727F4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E57788-7FA8-0545-AD96-D3454BA9FC07}"/>
              </a:ext>
            </a:extLst>
          </p:cNvPr>
          <p:cNvSpPr>
            <a:spLocks noGrp="1"/>
          </p:cNvSpPr>
          <p:nvPr>
            <p:ph type="dt" sz="half" idx="10"/>
          </p:nvPr>
        </p:nvSpPr>
        <p:spPr>
          <a:xfrm>
            <a:off x="628650" y="6356350"/>
            <a:ext cx="2057400" cy="365125"/>
          </a:xfrm>
          <a:prstGeom prst="rect">
            <a:avLst/>
          </a:prstGeom>
        </p:spPr>
        <p:txBody>
          <a:bodyPr/>
          <a:lstStyle/>
          <a:p>
            <a:fld id="{26D4D347-AE17-634D-9069-BA83C49C9F22}" type="datetimeFigureOut">
              <a:rPr lang="en-US" smtClean="0"/>
              <a:t>4/19/2021</a:t>
            </a:fld>
            <a:endParaRPr lang="en-US"/>
          </a:p>
        </p:txBody>
      </p:sp>
      <p:sp>
        <p:nvSpPr>
          <p:cNvPr id="4" name="Footer Placeholder 3">
            <a:extLst>
              <a:ext uri="{FF2B5EF4-FFF2-40B4-BE49-F238E27FC236}">
                <a16:creationId xmlns:a16="http://schemas.microsoft.com/office/drawing/2014/main" id="{8A8174CF-4379-0E47-BBDB-BF3E75727C8E}"/>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F2BC9D4-D339-9945-9816-476E0114649B}"/>
              </a:ext>
            </a:extLst>
          </p:cNvPr>
          <p:cNvSpPr>
            <a:spLocks noGrp="1"/>
          </p:cNvSpPr>
          <p:nvPr>
            <p:ph type="sldNum" sz="quarter" idx="12"/>
          </p:nvPr>
        </p:nvSpPr>
        <p:spPr>
          <a:xfrm>
            <a:off x="6457950" y="6356350"/>
            <a:ext cx="2057400" cy="365125"/>
          </a:xfrm>
          <a:prstGeom prst="rect">
            <a:avLst/>
          </a:prstGeom>
        </p:spPr>
        <p:txBody>
          <a:bodyPr/>
          <a:lstStyle/>
          <a:p>
            <a:fld id="{7BF649A9-A8B8-BD4F-A304-01AAA3AC2BD5}" type="slidenum">
              <a:rPr lang="en-US" smtClean="0"/>
              <a:t>‹#›</a:t>
            </a:fld>
            <a:endParaRPr lang="en-US"/>
          </a:p>
        </p:txBody>
      </p:sp>
    </p:spTree>
    <p:extLst>
      <p:ext uri="{BB962C8B-B14F-4D97-AF65-F5344CB8AC3E}">
        <p14:creationId xmlns:p14="http://schemas.microsoft.com/office/powerpoint/2010/main" val="1043612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C666FD-9E95-DB4D-AC07-C074209797D4}"/>
              </a:ext>
            </a:extLst>
          </p:cNvPr>
          <p:cNvSpPr>
            <a:spLocks noGrp="1"/>
          </p:cNvSpPr>
          <p:nvPr>
            <p:ph type="dt" sz="half" idx="10"/>
          </p:nvPr>
        </p:nvSpPr>
        <p:spPr>
          <a:xfrm>
            <a:off x="628650" y="6356350"/>
            <a:ext cx="2057400" cy="365125"/>
          </a:xfrm>
          <a:prstGeom prst="rect">
            <a:avLst/>
          </a:prstGeom>
        </p:spPr>
        <p:txBody>
          <a:bodyPr/>
          <a:lstStyle/>
          <a:p>
            <a:fld id="{26D4D347-AE17-634D-9069-BA83C49C9F22}" type="datetimeFigureOut">
              <a:rPr lang="en-US" smtClean="0"/>
              <a:t>4/19/2021</a:t>
            </a:fld>
            <a:endParaRPr lang="en-US"/>
          </a:p>
        </p:txBody>
      </p:sp>
      <p:sp>
        <p:nvSpPr>
          <p:cNvPr id="3" name="Footer Placeholder 2">
            <a:extLst>
              <a:ext uri="{FF2B5EF4-FFF2-40B4-BE49-F238E27FC236}">
                <a16:creationId xmlns:a16="http://schemas.microsoft.com/office/drawing/2014/main" id="{B03000DD-51CC-5044-80EF-45893783822F}"/>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D95E3D1-AC3E-E14C-A696-28D6262FDFBD}"/>
              </a:ext>
            </a:extLst>
          </p:cNvPr>
          <p:cNvSpPr>
            <a:spLocks noGrp="1"/>
          </p:cNvSpPr>
          <p:nvPr>
            <p:ph type="sldNum" sz="quarter" idx="12"/>
          </p:nvPr>
        </p:nvSpPr>
        <p:spPr>
          <a:xfrm>
            <a:off x="6457950" y="6356350"/>
            <a:ext cx="2057400" cy="365125"/>
          </a:xfrm>
          <a:prstGeom prst="rect">
            <a:avLst/>
          </a:prstGeom>
        </p:spPr>
        <p:txBody>
          <a:bodyPr/>
          <a:lstStyle/>
          <a:p>
            <a:fld id="{7BF649A9-A8B8-BD4F-A304-01AAA3AC2BD5}" type="slidenum">
              <a:rPr lang="en-US" smtClean="0"/>
              <a:t>‹#›</a:t>
            </a:fld>
            <a:endParaRPr lang="en-US"/>
          </a:p>
        </p:txBody>
      </p:sp>
    </p:spTree>
    <p:extLst>
      <p:ext uri="{BB962C8B-B14F-4D97-AF65-F5344CB8AC3E}">
        <p14:creationId xmlns:p14="http://schemas.microsoft.com/office/powerpoint/2010/main" val="3149764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B289B-B85E-E64B-B9C9-58D63D95581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85E7379-9038-8541-BA9F-8CB2EABD8D4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CDF63C-7499-C04B-832C-9D43016A97D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0DBF63B-E7D6-5940-ADE6-8D2C510E885A}"/>
              </a:ext>
            </a:extLst>
          </p:cNvPr>
          <p:cNvSpPr>
            <a:spLocks noGrp="1"/>
          </p:cNvSpPr>
          <p:nvPr>
            <p:ph type="dt" sz="half" idx="10"/>
          </p:nvPr>
        </p:nvSpPr>
        <p:spPr>
          <a:xfrm>
            <a:off x="628650" y="6356350"/>
            <a:ext cx="2057400" cy="365125"/>
          </a:xfrm>
          <a:prstGeom prst="rect">
            <a:avLst/>
          </a:prstGeom>
        </p:spPr>
        <p:txBody>
          <a:bodyPr/>
          <a:lstStyle/>
          <a:p>
            <a:fld id="{26D4D347-AE17-634D-9069-BA83C49C9F22}" type="datetimeFigureOut">
              <a:rPr lang="en-US" smtClean="0"/>
              <a:t>4/19/2021</a:t>
            </a:fld>
            <a:endParaRPr lang="en-US"/>
          </a:p>
        </p:txBody>
      </p:sp>
      <p:sp>
        <p:nvSpPr>
          <p:cNvPr id="6" name="Footer Placeholder 5">
            <a:extLst>
              <a:ext uri="{FF2B5EF4-FFF2-40B4-BE49-F238E27FC236}">
                <a16:creationId xmlns:a16="http://schemas.microsoft.com/office/drawing/2014/main" id="{F5253E31-BC1A-1D4F-804E-DC5100A68BAD}"/>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A6536C5-E8BC-D44F-AF89-94241DCAC23A}"/>
              </a:ext>
            </a:extLst>
          </p:cNvPr>
          <p:cNvSpPr>
            <a:spLocks noGrp="1"/>
          </p:cNvSpPr>
          <p:nvPr>
            <p:ph type="sldNum" sz="quarter" idx="12"/>
          </p:nvPr>
        </p:nvSpPr>
        <p:spPr>
          <a:xfrm>
            <a:off x="6457950" y="6356350"/>
            <a:ext cx="2057400" cy="365125"/>
          </a:xfrm>
          <a:prstGeom prst="rect">
            <a:avLst/>
          </a:prstGeom>
        </p:spPr>
        <p:txBody>
          <a:bodyPr/>
          <a:lstStyle/>
          <a:p>
            <a:fld id="{7BF649A9-A8B8-BD4F-A304-01AAA3AC2BD5}" type="slidenum">
              <a:rPr lang="en-US" smtClean="0"/>
              <a:t>‹#›</a:t>
            </a:fld>
            <a:endParaRPr lang="en-US"/>
          </a:p>
        </p:txBody>
      </p:sp>
    </p:spTree>
    <p:extLst>
      <p:ext uri="{BB962C8B-B14F-4D97-AF65-F5344CB8AC3E}">
        <p14:creationId xmlns:p14="http://schemas.microsoft.com/office/powerpoint/2010/main" val="1836765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1E6F7F-1EEC-D347-9E6D-D968DE8B930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2DD8DC-02B8-2749-A90A-65CB08356633}"/>
              </a:ext>
            </a:extLst>
          </p:cNvPr>
          <p:cNvSpPr>
            <a:spLocks noGrp="1"/>
          </p:cNvSpPr>
          <p:nvPr>
            <p:ph type="body" idx="1"/>
          </p:nvPr>
        </p:nvSpPr>
        <p:spPr>
          <a:xfrm>
            <a:off x="628650" y="1825625"/>
            <a:ext cx="7886700" cy="34321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875E6910-41DA-C647-9EBD-6442BD482A24}"/>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6180667"/>
            <a:ext cx="9144000" cy="677333"/>
          </a:xfrm>
          <a:prstGeom prst="rect">
            <a:avLst/>
          </a:prstGeom>
        </p:spPr>
      </p:pic>
      <p:sp>
        <p:nvSpPr>
          <p:cNvPr id="9" name="Slide Number Placeholder 5">
            <a:extLst>
              <a:ext uri="{FF2B5EF4-FFF2-40B4-BE49-F238E27FC236}">
                <a16:creationId xmlns:a16="http://schemas.microsoft.com/office/drawing/2014/main" id="{31919D3D-B321-C540-9A75-854A3D7540FE}"/>
              </a:ext>
            </a:extLst>
          </p:cNvPr>
          <p:cNvSpPr>
            <a:spLocks noGrp="1"/>
          </p:cNvSpPr>
          <p:nvPr>
            <p:ph type="sldNum" sz="quarter" idx="4"/>
          </p:nvPr>
        </p:nvSpPr>
        <p:spPr>
          <a:xfrm>
            <a:off x="6457950" y="6356350"/>
            <a:ext cx="2057400" cy="365125"/>
          </a:xfrm>
          <a:prstGeom prst="rect">
            <a:avLst/>
          </a:prstGeom>
        </p:spPr>
        <p:txBody>
          <a:bodyPr/>
          <a:lstStyle/>
          <a:p>
            <a:fld id="{7BF649A9-A8B8-BD4F-A304-01AAA3AC2BD5}" type="slidenum">
              <a:rPr lang="en-US" smtClean="0"/>
              <a:t>‹#›</a:t>
            </a:fld>
            <a:endParaRPr lang="en-US"/>
          </a:p>
        </p:txBody>
      </p:sp>
    </p:spTree>
    <p:extLst>
      <p:ext uri="{BB962C8B-B14F-4D97-AF65-F5344CB8AC3E}">
        <p14:creationId xmlns:p14="http://schemas.microsoft.com/office/powerpoint/2010/main" val="2349651147"/>
      </p:ext>
    </p:extLst>
  </p:cSld>
  <p:clrMap bg1="lt1" tx1="dk1" bg2="lt2" tx2="dk2" accent1="accent1" accent2="accent2" accent3="accent3" accent4="accent4" accent5="accent5" accent6="accent6" hlink="hlink" folHlink="folHlink"/>
  <p:sldLayoutIdLst>
    <p:sldLayoutId id="2147483993"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Lst>
  <p:txStyles>
    <p:titleStyle>
      <a:lvl1pPr algn="l" defTabSz="914400" rtl="0" eaLnBrk="1" latinLnBrk="0" hangingPunct="1">
        <a:lnSpc>
          <a:spcPct val="90000"/>
        </a:lnSpc>
        <a:spcBef>
          <a:spcPct val="0"/>
        </a:spcBef>
        <a:buNone/>
        <a:defRPr sz="3200" b="1" kern="1200">
          <a:solidFill>
            <a:srgbClr val="29574E"/>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121E47"/>
          </a:solidFill>
          <a:latin typeface="Sanchez"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21E4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21E4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21E4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21E4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arget="../media/image19.jpeg" Type="http://schemas.openxmlformats.org/officeDocument/2006/relationships/image"/><Relationship Id="rId3" Target="../slideLayouts/slideLayout3.xml" Type="http://schemas.openxmlformats.org/officeDocument/2006/relationships/slideLayout"/><Relationship Id="rId7" Target="../media/image18.jpeg" Type="http://schemas.openxmlformats.org/officeDocument/2006/relationships/image"/><Relationship Id="rId2" Target="../media/media3.gif" Type="http://schemas.openxmlformats.org/officeDocument/2006/relationships/video"/><Relationship Id="rId1" Target="../media/media3.gif" Type="http://schemas.microsoft.com/office/2007/relationships/media"/><Relationship Id="rId6" Target="../media/image17.jpeg" Type="http://schemas.openxmlformats.org/officeDocument/2006/relationships/image"/><Relationship Id="rId5" Target="../media/image16.jpeg" Type="http://schemas.openxmlformats.org/officeDocument/2006/relationships/image"/><Relationship Id="rId4" Target="../notesSlides/notesSlide12.xml" Type="http://schemas.openxmlformats.org/officeDocument/2006/relationships/notesSlide"/><Relationship Id="rId9" Target="../media/hdphoto2.wdp" Type="http://schemas.microsoft.com/office/2007/relationships/hdphoto"/></Relationships>
</file>

<file path=ppt/slides/_rels/slide13.xml.rels><?xml version="1.0" encoding="UTF-8" standalone="yes" ?><Relationships xmlns="http://schemas.openxmlformats.org/package/2006/relationships"><Relationship Id="rId8" Target="../media/image22.jpeg" Type="http://schemas.openxmlformats.org/officeDocument/2006/relationships/image"/><Relationship Id="rId3" Target="../media/image19.jpeg" Type="http://schemas.openxmlformats.org/officeDocument/2006/relationships/image"/><Relationship Id="rId7" Target="../media/hdphoto3.wdp" Type="http://schemas.microsoft.com/office/2007/relationships/hdphoto"/><Relationship Id="rId2" Target="../notesSlides/notesSlide13.xml" Type="http://schemas.openxmlformats.org/officeDocument/2006/relationships/notesSlide"/><Relationship Id="rId1" Target="../slideLayouts/slideLayout3.xml" Type="http://schemas.openxmlformats.org/officeDocument/2006/relationships/slideLayout"/><Relationship Id="rId6" Target="../media/image21.jpeg" Type="http://schemas.openxmlformats.org/officeDocument/2006/relationships/image"/><Relationship Id="rId5" Target="../media/image20.jpg" Type="http://schemas.openxmlformats.org/officeDocument/2006/relationships/image"/><Relationship Id="rId10" Target="../media/image24.jpeg" Type="http://schemas.openxmlformats.org/officeDocument/2006/relationships/image"/><Relationship Id="rId4" Target="../media/hdphoto2.wdp" Type="http://schemas.microsoft.com/office/2007/relationships/hdphoto"/><Relationship Id="rId9" Target="../media/image23.jpeg" Type="http://schemas.openxmlformats.org/officeDocument/2006/relationships/image"/></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hyperlink" Target="mailto:Ben.Evans@JanusIntl.com"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arget="http://www.selfstorage.org/" TargetMode="External" Type="http://schemas.openxmlformats.org/officeDocument/2006/relationships/hyperlink"/><Relationship Id="rId2" Target="../notesSlides/notesSlide4.xml" Type="http://schemas.openxmlformats.org/officeDocument/2006/relationships/notesSlide"/><Relationship Id="rId1" Target="../slideLayouts/slideLayout3.xml" Type="http://schemas.openxmlformats.org/officeDocument/2006/relationships/slideLayout"/><Relationship Id="rId4" Target="../media/image5.jpeg" Type="http://schemas.openxmlformats.org/officeDocument/2006/relationships/image"/></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arget="../media/image10.jpg" Type="http://schemas.openxmlformats.org/officeDocument/2006/relationships/image"/><Relationship Id="rId3" Target="../slideLayouts/slideLayout3.xml" Type="http://schemas.openxmlformats.org/officeDocument/2006/relationships/slideLayout"/><Relationship Id="rId7" Target="../media/hdphoto1.wdp" Type="http://schemas.microsoft.com/office/2007/relationships/hdphoto"/><Relationship Id="rId2" Target="../media/media1.gif" Type="http://schemas.openxmlformats.org/officeDocument/2006/relationships/video"/><Relationship Id="rId1" Target="../media/media1.gif" Type="http://schemas.microsoft.com/office/2007/relationships/media"/><Relationship Id="rId6" Target="../media/image9.jpeg" Type="http://schemas.openxmlformats.org/officeDocument/2006/relationships/image"/><Relationship Id="rId5" Target="../media/image8.jpeg" Type="http://schemas.openxmlformats.org/officeDocument/2006/relationships/image"/><Relationship Id="rId4" Target="../notesSlides/notesSlide7.xml" Type="http://schemas.openxmlformats.org/officeDocument/2006/relationships/notesSlide"/></Relationships>
</file>

<file path=ppt/slides/_rels/slide8.xml.rels><?xml version="1.0" encoding="UTF-8" standalone="yes" ?><Relationships xmlns="http://schemas.openxmlformats.org/package/2006/relationships"><Relationship Id="rId8" Target="../media/image14.jpg" Type="http://schemas.openxmlformats.org/officeDocument/2006/relationships/image"/><Relationship Id="rId3" Target="../slideLayouts/slideLayout3.xml" Type="http://schemas.openxmlformats.org/officeDocument/2006/relationships/slideLayout"/><Relationship Id="rId7" Target="../media/image13.jpg" Type="http://schemas.openxmlformats.org/officeDocument/2006/relationships/image"/><Relationship Id="rId2" Target="../media/media2.gif" Type="http://schemas.openxmlformats.org/officeDocument/2006/relationships/video"/><Relationship Id="rId1" Target="../media/media2.gif" Type="http://schemas.microsoft.com/office/2007/relationships/media"/><Relationship Id="rId6" Target="../media/image12.jpeg" Type="http://schemas.openxmlformats.org/officeDocument/2006/relationships/image"/><Relationship Id="rId5" Target="../media/image11.jpeg" Type="http://schemas.openxmlformats.org/officeDocument/2006/relationships/image"/><Relationship Id="rId4" Target="../notesSlides/notesSlide8.xml" Type="http://schemas.openxmlformats.org/officeDocument/2006/relationships/notesSlide"/></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719ABD5-EA9A-2D49-BE47-286C4597005B}"/>
              </a:ext>
            </a:extLst>
          </p:cNvPr>
          <p:cNvSpPr txBox="1"/>
          <p:nvPr/>
        </p:nvSpPr>
        <p:spPr>
          <a:xfrm>
            <a:off x="609600" y="2819400"/>
            <a:ext cx="5791200" cy="1785104"/>
          </a:xfrm>
          <a:prstGeom prst="rect">
            <a:avLst/>
          </a:prstGeom>
          <a:noFill/>
        </p:spPr>
        <p:txBody>
          <a:bodyPr wrap="square" rtlCol="0">
            <a:spAutoFit/>
          </a:bodyPr>
          <a:lstStyle/>
          <a:p>
            <a:r>
              <a:rPr lang="en-US" sz="3600" dirty="0">
                <a:solidFill>
                  <a:schemeClr val="bg1"/>
                </a:solidFill>
                <a:latin typeface="Arial" panose="020B0604020202020204" pitchFamily="34" charset="0"/>
                <a:cs typeface="Arial" panose="020B0604020202020204" pitchFamily="34" charset="0"/>
              </a:rPr>
              <a:t>Disaster Response at Your Facility: Are you Prepared?</a:t>
            </a:r>
          </a:p>
          <a:p>
            <a:r>
              <a:rPr lang="en-US" sz="2000" dirty="0">
                <a:solidFill>
                  <a:schemeClr val="bg1"/>
                </a:solidFill>
                <a:latin typeface="Arial" panose="020B0604020202020204" pitchFamily="34" charset="0"/>
                <a:cs typeface="Arial" panose="020B0604020202020204" pitchFamily="34" charset="0"/>
              </a:rPr>
              <a:t>Ben Evans</a:t>
            </a:r>
          </a:p>
          <a:p>
            <a:r>
              <a:rPr lang="en-US" dirty="0">
                <a:solidFill>
                  <a:schemeClr val="bg1"/>
                </a:solidFill>
                <a:latin typeface="Arial" panose="020B0604020202020204" pitchFamily="34" charset="0"/>
                <a:cs typeface="Arial" panose="020B0604020202020204" pitchFamily="34" charset="0"/>
              </a:rPr>
              <a:t>April, 2021</a:t>
            </a:r>
          </a:p>
        </p:txBody>
      </p:sp>
      <p:sp>
        <p:nvSpPr>
          <p:cNvPr id="5" name="TextBox 4">
            <a:extLst>
              <a:ext uri="{FF2B5EF4-FFF2-40B4-BE49-F238E27FC236}">
                <a16:creationId xmlns:a16="http://schemas.microsoft.com/office/drawing/2014/main" id="{ED224600-7C5C-6F41-A867-E08DDA6CD03D}"/>
              </a:ext>
            </a:extLst>
          </p:cNvPr>
          <p:cNvSpPr txBox="1"/>
          <p:nvPr/>
        </p:nvSpPr>
        <p:spPr>
          <a:xfrm>
            <a:off x="619760" y="5791389"/>
            <a:ext cx="5791200" cy="646331"/>
          </a:xfrm>
          <a:prstGeom prst="rect">
            <a:avLst/>
          </a:prstGeom>
          <a:noFill/>
        </p:spPr>
        <p:txBody>
          <a:bodyPr wrap="square" rtlCol="0">
            <a:spAutoFit/>
          </a:bodyPr>
          <a:lstStyle/>
          <a:p>
            <a:endParaRPr lang="en-US" sz="1100" dirty="0">
              <a:solidFill>
                <a:schemeClr val="bg1"/>
              </a:solidFill>
              <a:latin typeface="Arial" panose="020B0604020202020204" pitchFamily="34" charset="0"/>
              <a:cs typeface="Arial" panose="020B0604020202020204" pitchFamily="34" charset="0"/>
            </a:endParaRPr>
          </a:p>
          <a:p>
            <a:r>
              <a:rPr lang="en-US" sz="1400" b="1" dirty="0" err="1">
                <a:solidFill>
                  <a:schemeClr val="bg1"/>
                </a:solidFill>
                <a:latin typeface="Arial" panose="020B0604020202020204" pitchFamily="34" charset="0"/>
                <a:cs typeface="Arial" panose="020B0604020202020204" pitchFamily="34" charset="0"/>
              </a:rPr>
              <a:t>JanusIntl.com</a:t>
            </a:r>
            <a:endParaRPr lang="en-US" sz="1400" b="1" dirty="0">
              <a:solidFill>
                <a:schemeClr val="bg1"/>
              </a:solidFill>
              <a:latin typeface="Arial" panose="020B0604020202020204" pitchFamily="34" charset="0"/>
              <a:cs typeface="Arial" panose="020B0604020202020204" pitchFamily="34" charset="0"/>
            </a:endParaRPr>
          </a:p>
          <a:p>
            <a:endParaRPr lang="en-US" sz="1100" dirty="0">
              <a:solidFill>
                <a:schemeClr val="bg1"/>
              </a:solidFill>
              <a:latin typeface="+mj-lt"/>
            </a:endParaRPr>
          </a:p>
        </p:txBody>
      </p:sp>
      <p:pic>
        <p:nvPicPr>
          <p:cNvPr id="6" name="Picture 5">
            <a:extLst>
              <a:ext uri="{FF2B5EF4-FFF2-40B4-BE49-F238E27FC236}">
                <a16:creationId xmlns:a16="http://schemas.microsoft.com/office/drawing/2014/main" id="{8724C638-CA11-3549-9AA6-FDB93360D8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609600"/>
            <a:ext cx="2326640" cy="838371"/>
          </a:xfrm>
          <a:prstGeom prst="rect">
            <a:avLst/>
          </a:prstGeom>
        </p:spPr>
      </p:pic>
    </p:spTree>
    <p:extLst>
      <p:ext uri="{BB962C8B-B14F-4D97-AF65-F5344CB8AC3E}">
        <p14:creationId xmlns:p14="http://schemas.microsoft.com/office/powerpoint/2010/main" val="3356364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Storm Passes</a:t>
            </a:r>
          </a:p>
        </p:txBody>
      </p:sp>
      <p:sp>
        <p:nvSpPr>
          <p:cNvPr id="3" name="Content Placeholder 2"/>
          <p:cNvSpPr>
            <a:spLocks noGrp="1"/>
          </p:cNvSpPr>
          <p:nvPr>
            <p:ph idx="1"/>
          </p:nvPr>
        </p:nvSpPr>
        <p:spPr>
          <a:xfrm>
            <a:off x="628650" y="1825625"/>
            <a:ext cx="7981950" cy="3965575"/>
          </a:xfrm>
        </p:spPr>
        <p:txBody>
          <a:bodyPr>
            <a:normAutofit/>
          </a:bodyPr>
          <a:lstStyle/>
          <a:p>
            <a:r>
              <a:rPr lang="en-US" dirty="0"/>
              <a:t>Assess damage</a:t>
            </a:r>
          </a:p>
          <a:p>
            <a:r>
              <a:rPr lang="en-US" dirty="0"/>
              <a:t>In case of fire or downed powerlines, call 911</a:t>
            </a:r>
          </a:p>
          <a:p>
            <a:pPr lvl="1"/>
            <a:r>
              <a:rPr lang="en-US" dirty="0"/>
              <a:t>Unlock all gates/entries for quick emergency access</a:t>
            </a:r>
          </a:p>
          <a:p>
            <a:r>
              <a:rPr lang="en-US" dirty="0"/>
              <a:t>Call owner and other managers for assistance when safe</a:t>
            </a:r>
          </a:p>
          <a:p>
            <a:r>
              <a:rPr lang="en-US" dirty="0"/>
              <a:t>Evacuate tenants from property </a:t>
            </a:r>
          </a:p>
          <a:p>
            <a:r>
              <a:rPr lang="en-US" dirty="0"/>
              <a:t>If emergency work/safety risks are present, all staff should devote attention to keeping customers off property</a:t>
            </a:r>
          </a:p>
        </p:txBody>
      </p:sp>
    </p:spTree>
    <p:extLst>
      <p:ext uri="{BB962C8B-B14F-4D97-AF65-F5344CB8AC3E}">
        <p14:creationId xmlns:p14="http://schemas.microsoft.com/office/powerpoint/2010/main" val="995490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Storm Passes</a:t>
            </a:r>
          </a:p>
        </p:txBody>
      </p:sp>
      <p:sp>
        <p:nvSpPr>
          <p:cNvPr id="3" name="Content Placeholder 2"/>
          <p:cNvSpPr>
            <a:spLocks noGrp="1"/>
          </p:cNvSpPr>
          <p:nvPr>
            <p:ph idx="1"/>
          </p:nvPr>
        </p:nvSpPr>
        <p:spPr>
          <a:xfrm>
            <a:off x="628650" y="1825625"/>
            <a:ext cx="7981950" cy="3965575"/>
          </a:xfrm>
        </p:spPr>
        <p:txBody>
          <a:bodyPr>
            <a:normAutofit/>
          </a:bodyPr>
          <a:lstStyle/>
          <a:p>
            <a:r>
              <a:rPr lang="en-US" dirty="0"/>
              <a:t>Order 40 yard dumpster</a:t>
            </a:r>
          </a:p>
          <a:p>
            <a:r>
              <a:rPr lang="en-US" dirty="0"/>
              <a:t>Call affected tenants to assess property when safe to do so</a:t>
            </a:r>
          </a:p>
          <a:p>
            <a:pPr lvl="1"/>
            <a:r>
              <a:rPr lang="en-US" dirty="0"/>
              <a:t>Document correspondence attempts</a:t>
            </a:r>
          </a:p>
          <a:p>
            <a:r>
              <a:rPr lang="en-US" dirty="0"/>
              <a:t>Refer to insurance requirements in lease agreement</a:t>
            </a:r>
          </a:p>
          <a:p>
            <a:pPr lvl="1"/>
            <a:r>
              <a:rPr lang="en-US" dirty="0"/>
              <a:t>Direct them to appropriate contacts for TI provider</a:t>
            </a:r>
          </a:p>
          <a:p>
            <a:pPr lvl="1"/>
            <a:endParaRPr lang="en-US" dirty="0"/>
          </a:p>
        </p:txBody>
      </p:sp>
    </p:spTree>
    <p:extLst>
      <p:ext uri="{BB962C8B-B14F-4D97-AF65-F5344CB8AC3E}">
        <p14:creationId xmlns:p14="http://schemas.microsoft.com/office/powerpoint/2010/main" val="1163386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ain_640.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33400" y="1600200"/>
            <a:ext cx="8175990" cy="4554545"/>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449" y="4325945"/>
            <a:ext cx="2833352" cy="1828800"/>
          </a:xfrm>
          <a:prstGeom prst="rect">
            <a:avLst/>
          </a:prstGeom>
          <a:ln w="12700">
            <a:solidFill>
              <a:schemeClr val="tx1"/>
            </a:solidFill>
          </a:ln>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55324" y="4361007"/>
            <a:ext cx="2833352" cy="1793738"/>
          </a:xfrm>
          <a:prstGeom prst="rect">
            <a:avLst/>
          </a:prstGeom>
          <a:ln w="12700">
            <a:solidFill>
              <a:schemeClr val="tx1"/>
            </a:solidFill>
          </a:ln>
        </p:spPr>
      </p:pic>
      <p:pic>
        <p:nvPicPr>
          <p:cNvPr id="9" name="Picture 8"/>
          <p:cNvPicPr>
            <a:picLocks noChangeAspect="1"/>
          </p:cNvPicPr>
          <p:nvPr/>
        </p:nvPicPr>
        <p:blipFill>
          <a:blip r:embed="rId8">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172199" y="4348795"/>
            <a:ext cx="2833352" cy="1805950"/>
          </a:xfrm>
          <a:prstGeom prst="rect">
            <a:avLst/>
          </a:prstGeom>
          <a:ln w="12700">
            <a:solidFill>
              <a:schemeClr val="tx1"/>
            </a:solidFill>
          </a:ln>
        </p:spPr>
      </p:pic>
      <p:sp>
        <p:nvSpPr>
          <p:cNvPr id="8" name="Title 1"/>
          <p:cNvSpPr>
            <a:spLocks noGrp="1"/>
          </p:cNvSpPr>
          <p:nvPr>
            <p:ph type="title"/>
          </p:nvPr>
        </p:nvSpPr>
        <p:spPr>
          <a:xfrm>
            <a:off x="628650" y="365125"/>
            <a:ext cx="7886700" cy="1325563"/>
          </a:xfrm>
        </p:spPr>
        <p:txBody>
          <a:bodyPr/>
          <a:lstStyle/>
          <a:p>
            <a:r>
              <a:rPr lang="en-US" dirty="0"/>
              <a:t>Flood Response</a:t>
            </a:r>
          </a:p>
        </p:txBody>
      </p:sp>
    </p:spTree>
    <p:extLst>
      <p:ext uri="{BB962C8B-B14F-4D97-AF65-F5344CB8AC3E}">
        <p14:creationId xmlns:p14="http://schemas.microsoft.com/office/powerpoint/2010/main" val="399070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0" fill="hold"/>
                                        <p:tgtEl>
                                          <p:spTgt spid="4"/>
                                        </p:tgtEl>
                                      </p:cBhvr>
                                    </p:cmd>
                                  </p:childTnLst>
                                </p:cTn>
                              </p:par>
                              <p:par>
                                <p:cTn id="7" presetID="26" presetClass="entr" presetSubtype="0" fill="hold" nodeType="withEffect">
                                  <p:stCondLst>
                                    <p:cond delay="200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childTnLst>
                          </p:cTn>
                        </p:par>
                        <p:par>
                          <p:cTn id="23" fill="hold">
                            <p:stCondLst>
                              <p:cond delay="4000"/>
                            </p:stCondLst>
                            <p:childTnLst>
                              <p:par>
                                <p:cTn id="24" presetID="26" presetClass="entr" presetSubtype="0" fill="hold" nodeType="afterEffect">
                                  <p:stCondLst>
                                    <p:cond delay="100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80">
                                          <p:stCondLst>
                                            <p:cond delay="0"/>
                                          </p:stCondLst>
                                        </p:cTn>
                                        <p:tgtEl>
                                          <p:spTgt spid="6"/>
                                        </p:tgtEl>
                                      </p:cBhvr>
                                    </p:animEffect>
                                    <p:anim calcmode="lin" valueType="num">
                                      <p:cBhvr>
                                        <p:cTn id="2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2" dur="26">
                                          <p:stCondLst>
                                            <p:cond delay="650"/>
                                          </p:stCondLst>
                                        </p:cTn>
                                        <p:tgtEl>
                                          <p:spTgt spid="6"/>
                                        </p:tgtEl>
                                      </p:cBhvr>
                                      <p:to x="100000" y="60000"/>
                                    </p:animScale>
                                    <p:animScale>
                                      <p:cBhvr>
                                        <p:cTn id="33" dur="166" decel="50000">
                                          <p:stCondLst>
                                            <p:cond delay="676"/>
                                          </p:stCondLst>
                                        </p:cTn>
                                        <p:tgtEl>
                                          <p:spTgt spid="6"/>
                                        </p:tgtEl>
                                      </p:cBhvr>
                                      <p:to x="100000" y="100000"/>
                                    </p:animScale>
                                    <p:animScale>
                                      <p:cBhvr>
                                        <p:cTn id="34" dur="26">
                                          <p:stCondLst>
                                            <p:cond delay="1312"/>
                                          </p:stCondLst>
                                        </p:cTn>
                                        <p:tgtEl>
                                          <p:spTgt spid="6"/>
                                        </p:tgtEl>
                                      </p:cBhvr>
                                      <p:to x="100000" y="80000"/>
                                    </p:animScale>
                                    <p:animScale>
                                      <p:cBhvr>
                                        <p:cTn id="35" dur="166" decel="50000">
                                          <p:stCondLst>
                                            <p:cond delay="1338"/>
                                          </p:stCondLst>
                                        </p:cTn>
                                        <p:tgtEl>
                                          <p:spTgt spid="6"/>
                                        </p:tgtEl>
                                      </p:cBhvr>
                                      <p:to x="100000" y="100000"/>
                                    </p:animScale>
                                    <p:animScale>
                                      <p:cBhvr>
                                        <p:cTn id="36" dur="26">
                                          <p:stCondLst>
                                            <p:cond delay="1642"/>
                                          </p:stCondLst>
                                        </p:cTn>
                                        <p:tgtEl>
                                          <p:spTgt spid="6"/>
                                        </p:tgtEl>
                                      </p:cBhvr>
                                      <p:to x="100000" y="90000"/>
                                    </p:animScale>
                                    <p:animScale>
                                      <p:cBhvr>
                                        <p:cTn id="37" dur="166" decel="50000">
                                          <p:stCondLst>
                                            <p:cond delay="1668"/>
                                          </p:stCondLst>
                                        </p:cTn>
                                        <p:tgtEl>
                                          <p:spTgt spid="6"/>
                                        </p:tgtEl>
                                      </p:cBhvr>
                                      <p:to x="100000" y="100000"/>
                                    </p:animScale>
                                    <p:animScale>
                                      <p:cBhvr>
                                        <p:cTn id="38" dur="26">
                                          <p:stCondLst>
                                            <p:cond delay="1808"/>
                                          </p:stCondLst>
                                        </p:cTn>
                                        <p:tgtEl>
                                          <p:spTgt spid="6"/>
                                        </p:tgtEl>
                                      </p:cBhvr>
                                      <p:to x="100000" y="95000"/>
                                    </p:animScale>
                                    <p:animScale>
                                      <p:cBhvr>
                                        <p:cTn id="39" dur="166" decel="50000">
                                          <p:stCondLst>
                                            <p:cond delay="1834"/>
                                          </p:stCondLst>
                                        </p:cTn>
                                        <p:tgtEl>
                                          <p:spTgt spid="6"/>
                                        </p:tgtEl>
                                      </p:cBhvr>
                                      <p:to x="100000" y="100000"/>
                                    </p:animScale>
                                  </p:childTnLst>
                                </p:cTn>
                              </p:par>
                            </p:childTnLst>
                          </p:cTn>
                        </p:par>
                        <p:par>
                          <p:cTn id="40" fill="hold">
                            <p:stCondLst>
                              <p:cond delay="7000"/>
                            </p:stCondLst>
                            <p:childTnLst>
                              <p:par>
                                <p:cTn id="41" presetID="26" presetClass="entr" presetSubtype="0" fill="hold" nodeType="afterEffect">
                                  <p:stCondLst>
                                    <p:cond delay="100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video>
              <p:cMediaNode vol="80000">
                <p:cTn id="57" repeatCount="indefinite" fill="hold" display="0">
                  <p:stCondLst>
                    <p:cond delay="indefinite"/>
                  </p:stCondLst>
                </p:cTn>
                <p:tgtEl>
                  <p:spTgt spid="4"/>
                </p:tgtEl>
              </p:cMediaNode>
            </p:video>
            <p:seq concurrent="1" nextAc="seek">
              <p:cTn id="58" restart="whenNotActive" fill="hold" evtFilter="cancelBubble" nodeType="interactiveSeq">
                <p:stCondLst>
                  <p:cond evt="onClick" delay="0">
                    <p:tgtEl>
                      <p:spTgt spid="4"/>
                    </p:tgtEl>
                  </p:cond>
                </p:stCondLst>
                <p:endSync evt="end" delay="0">
                  <p:rtn val="all"/>
                </p:endSync>
                <p:childTnLst>
                  <p:par>
                    <p:cTn id="59" fill="hold">
                      <p:stCondLst>
                        <p:cond delay="0"/>
                      </p:stCondLst>
                      <p:childTnLst>
                        <p:par>
                          <p:cTn id="60" fill="hold">
                            <p:stCondLst>
                              <p:cond delay="0"/>
                            </p:stCondLst>
                            <p:childTnLst>
                              <p:par>
                                <p:cTn id="61" presetID="2" presetClass="mediacall" presetSubtype="0" fill="hold" nodeType="withEffect">
                                  <p:stCondLst>
                                    <p:cond delay="0"/>
                                  </p:stCondLst>
                                  <p:childTnLst>
                                    <p:cmd type="call" cmd="togglePause">
                                      <p:cBhvr>
                                        <p:cTn id="6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2016 Baton Rouge, LA</a:t>
            </a:r>
          </a:p>
        </p:txBody>
      </p:sp>
      <p:sp>
        <p:nvSpPr>
          <p:cNvPr id="3" name="Content Placeholder 2"/>
          <p:cNvSpPr>
            <a:spLocks noGrp="1"/>
          </p:cNvSpPr>
          <p:nvPr>
            <p:ph idx="1"/>
          </p:nvPr>
        </p:nvSpPr>
        <p:spPr/>
        <p:txBody>
          <a:bodyPr/>
          <a:lstStyle/>
          <a:p>
            <a:r>
              <a:rPr lang="en-US" dirty="0"/>
              <a:t>24” of rain in just 2 days</a:t>
            </a:r>
          </a:p>
        </p:txBody>
      </p:sp>
      <p:grpSp>
        <p:nvGrpSpPr>
          <p:cNvPr id="4" name="Group 3">
            <a:extLst>
              <a:ext uri="{FF2B5EF4-FFF2-40B4-BE49-F238E27FC236}">
                <a16:creationId xmlns:a16="http://schemas.microsoft.com/office/drawing/2014/main" id="{296F1E08-52FF-4BF8-9635-7E4FA7F2EAD3}"/>
              </a:ext>
            </a:extLst>
          </p:cNvPr>
          <p:cNvGrpSpPr/>
          <p:nvPr/>
        </p:nvGrpSpPr>
        <p:grpSpPr>
          <a:xfrm>
            <a:off x="742950" y="2438400"/>
            <a:ext cx="7772400" cy="2798717"/>
            <a:chOff x="742950" y="2438400"/>
            <a:chExt cx="7772400" cy="2798717"/>
          </a:xfrm>
        </p:grpSpPr>
        <p:pic>
          <p:nvPicPr>
            <p:cNvPr id="12" name="Picture 11"/>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42950" y="2438400"/>
              <a:ext cx="1902057" cy="2798717"/>
            </a:xfrm>
            <a:prstGeom prst="rect">
              <a:avLst/>
            </a:prstGeom>
            <a:ln w="12700">
              <a:solidFill>
                <a:schemeClr val="tx1"/>
              </a:solidFill>
            </a:ln>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7206" y="2438400"/>
              <a:ext cx="3672441" cy="2787656"/>
            </a:xfrm>
            <a:prstGeom prst="rect">
              <a:avLst/>
            </a:prstGeom>
            <a:ln w="12700">
              <a:solidFill>
                <a:schemeClr val="tx1"/>
              </a:solidFill>
            </a:ln>
          </p:spPr>
        </p:pic>
        <p:pic>
          <p:nvPicPr>
            <p:cNvPr id="14" name="Picture 13"/>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613293" y="2438400"/>
              <a:ext cx="1902057" cy="2798717"/>
            </a:xfrm>
            <a:prstGeom prst="rect">
              <a:avLst/>
            </a:prstGeom>
            <a:ln w="12700">
              <a:solidFill>
                <a:schemeClr val="tx1"/>
              </a:solidFill>
            </a:ln>
          </p:spPr>
        </p:pic>
      </p:grpSp>
      <p:grpSp>
        <p:nvGrpSpPr>
          <p:cNvPr id="5" name="Group 4">
            <a:extLst>
              <a:ext uri="{FF2B5EF4-FFF2-40B4-BE49-F238E27FC236}">
                <a16:creationId xmlns:a16="http://schemas.microsoft.com/office/drawing/2014/main" id="{ABCFAAFC-415C-44C8-B838-20BBE6E3065E}"/>
              </a:ext>
            </a:extLst>
          </p:cNvPr>
          <p:cNvGrpSpPr/>
          <p:nvPr/>
        </p:nvGrpSpPr>
        <p:grpSpPr>
          <a:xfrm>
            <a:off x="1066800" y="3040114"/>
            <a:ext cx="6584253" cy="2798717"/>
            <a:chOff x="1378544" y="3164920"/>
            <a:chExt cx="6584253" cy="2798717"/>
          </a:xfrm>
        </p:grpSpPr>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62865" y="3168047"/>
              <a:ext cx="1899932" cy="2795590"/>
            </a:xfrm>
            <a:prstGeom prst="rect">
              <a:avLst/>
            </a:prstGeom>
            <a:ln w="12700">
              <a:solidFill>
                <a:schemeClr val="tx1"/>
              </a:solidFill>
            </a:ln>
          </p:spPr>
        </p:pic>
        <p:pic>
          <p:nvPicPr>
            <p:cNvPr id="18" name="Picture 17">
              <a:extLst>
                <a:ext uri="{FF2B5EF4-FFF2-40B4-BE49-F238E27FC236}">
                  <a16:creationId xmlns:a16="http://schemas.microsoft.com/office/drawing/2014/main" id="{9418AFB6-0F5A-4B32-B676-0EB53B0F8F2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33800" y="3164920"/>
              <a:ext cx="1902057" cy="2798717"/>
            </a:xfrm>
            <a:prstGeom prst="rect">
              <a:avLst/>
            </a:prstGeom>
            <a:ln w="12700">
              <a:solidFill>
                <a:schemeClr val="tx1"/>
              </a:solidFill>
            </a:ln>
          </p:spPr>
        </p:pic>
        <p:pic>
          <p:nvPicPr>
            <p:cNvPr id="19" name="Picture 18">
              <a:extLst>
                <a:ext uri="{FF2B5EF4-FFF2-40B4-BE49-F238E27FC236}">
                  <a16:creationId xmlns:a16="http://schemas.microsoft.com/office/drawing/2014/main" id="{684C7753-13AB-4742-9744-6E56573A7BC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78544" y="3164920"/>
              <a:ext cx="1902057" cy="2798717"/>
            </a:xfrm>
            <a:prstGeom prst="rect">
              <a:avLst/>
            </a:prstGeom>
            <a:ln w="12700">
              <a:solidFill>
                <a:schemeClr val="tx1"/>
              </a:solidFill>
            </a:ln>
          </p:spPr>
        </p:pic>
      </p:grpSp>
    </p:spTree>
    <p:extLst>
      <p:ext uri="{BB962C8B-B14F-4D97-AF65-F5344CB8AC3E}">
        <p14:creationId xmlns:p14="http://schemas.microsoft.com/office/powerpoint/2010/main" val="7247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2000"/>
                            </p:stCondLst>
                            <p:childTnLst>
                              <p:par>
                                <p:cTn id="11" presetID="53" presetClass="entr" presetSubtype="16" fill="hold" nodeType="afterEffect">
                                  <p:stCondLst>
                                    <p:cond delay="20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Flood Response	</a:t>
            </a:r>
          </a:p>
        </p:txBody>
      </p:sp>
      <p:sp>
        <p:nvSpPr>
          <p:cNvPr id="3" name="Content Placeholder 2"/>
          <p:cNvSpPr>
            <a:spLocks noGrp="1"/>
          </p:cNvSpPr>
          <p:nvPr>
            <p:ph idx="1"/>
          </p:nvPr>
        </p:nvSpPr>
        <p:spPr/>
        <p:txBody>
          <a:bodyPr>
            <a:normAutofit/>
          </a:bodyPr>
          <a:lstStyle/>
          <a:p>
            <a:r>
              <a:rPr lang="en-US" dirty="0"/>
              <a:t>Get to an elevated area</a:t>
            </a:r>
          </a:p>
          <a:p>
            <a:r>
              <a:rPr lang="en-US" dirty="0"/>
              <a:t>Order a 40 yard dumpster</a:t>
            </a:r>
          </a:p>
          <a:p>
            <a:r>
              <a:rPr lang="en-US" dirty="0"/>
              <a:t>When safe, assess the property</a:t>
            </a:r>
          </a:p>
          <a:p>
            <a:r>
              <a:rPr lang="en-US" dirty="0"/>
              <a:t>Call affected tenants to assess property when safe to do so</a:t>
            </a:r>
          </a:p>
          <a:p>
            <a:pPr lvl="1"/>
            <a:r>
              <a:rPr lang="en-US" dirty="0"/>
              <a:t>Document all correspondence attempts</a:t>
            </a:r>
          </a:p>
          <a:p>
            <a:r>
              <a:rPr lang="en-US" dirty="0"/>
              <a:t>Refer to insurance requirements in lease agreement</a:t>
            </a:r>
          </a:p>
          <a:p>
            <a:pPr lvl="1"/>
            <a:r>
              <a:rPr lang="en-US" dirty="0"/>
              <a:t>Direct them to appropriate contacts for TI provider</a:t>
            </a:r>
          </a:p>
        </p:txBody>
      </p:sp>
    </p:spTree>
    <p:extLst>
      <p:ext uri="{BB962C8B-B14F-4D97-AF65-F5344CB8AC3E}">
        <p14:creationId xmlns:p14="http://schemas.microsoft.com/office/powerpoint/2010/main" val="30181460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Flood Response	</a:t>
            </a:r>
          </a:p>
        </p:txBody>
      </p:sp>
      <p:sp>
        <p:nvSpPr>
          <p:cNvPr id="3" name="Content Placeholder 2"/>
          <p:cNvSpPr>
            <a:spLocks noGrp="1"/>
          </p:cNvSpPr>
          <p:nvPr>
            <p:ph idx="1"/>
          </p:nvPr>
        </p:nvSpPr>
        <p:spPr>
          <a:xfrm>
            <a:off x="628650" y="1825625"/>
            <a:ext cx="7886700" cy="3889375"/>
          </a:xfrm>
        </p:spPr>
        <p:txBody>
          <a:bodyPr>
            <a:normAutofit/>
          </a:bodyPr>
          <a:lstStyle/>
          <a:p>
            <a:r>
              <a:rPr lang="en-US" dirty="0"/>
              <a:t>Take pictures for insurance purposes</a:t>
            </a:r>
          </a:p>
          <a:p>
            <a:pPr lvl="1"/>
            <a:r>
              <a:rPr lang="en-US" dirty="0"/>
              <a:t>Normal insurance covers water coming down, but not rising water</a:t>
            </a:r>
          </a:p>
          <a:p>
            <a:pPr lvl="2"/>
            <a:r>
              <a:rPr lang="en-US" dirty="0"/>
              <a:t>In Baton Rouge, the insurance would cover leaking roofs and water blown in around the doors, but not the ground-up flooding. Only flood insurance from the federal government covers flooding.</a:t>
            </a:r>
          </a:p>
          <a:p>
            <a:pPr lvl="1"/>
            <a:r>
              <a:rPr lang="en-US" dirty="0"/>
              <a:t>If standing water remains in buildings, call your local fire department (NOT 911) to inquire about getting a pump at your facility to evacuate the water. Depending on their workload, they will often do this at no charge.</a:t>
            </a:r>
          </a:p>
        </p:txBody>
      </p:sp>
    </p:spTree>
    <p:extLst>
      <p:ext uri="{BB962C8B-B14F-4D97-AF65-F5344CB8AC3E}">
        <p14:creationId xmlns:p14="http://schemas.microsoft.com/office/powerpoint/2010/main" val="1804347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Rent to Local Disaster Victims</a:t>
            </a:r>
          </a:p>
        </p:txBody>
      </p:sp>
      <p:sp>
        <p:nvSpPr>
          <p:cNvPr id="3" name="Content Placeholder 2"/>
          <p:cNvSpPr>
            <a:spLocks noGrp="1"/>
          </p:cNvSpPr>
          <p:nvPr>
            <p:ph idx="1"/>
          </p:nvPr>
        </p:nvSpPr>
        <p:spPr/>
        <p:txBody>
          <a:bodyPr/>
          <a:lstStyle/>
          <a:p>
            <a:r>
              <a:rPr lang="en-US" dirty="0"/>
              <a:t>“Remember, I am neither a bear not a bull. I am an agnostic opportunist. I want to make money short and long term. I want to find good situations and exploit them.” – TV’s </a:t>
            </a:r>
            <a:r>
              <a:rPr lang="en-US" i="1" dirty="0"/>
              <a:t>Mad Money </a:t>
            </a:r>
            <a:r>
              <a:rPr lang="en-US" dirty="0"/>
              <a:t>host James Cramer</a:t>
            </a:r>
          </a:p>
        </p:txBody>
      </p:sp>
    </p:spTree>
    <p:extLst>
      <p:ext uri="{BB962C8B-B14F-4D97-AF65-F5344CB8AC3E}">
        <p14:creationId xmlns:p14="http://schemas.microsoft.com/office/powerpoint/2010/main" val="1193363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Criminal Activity	</a:t>
            </a:r>
          </a:p>
        </p:txBody>
      </p:sp>
      <p:sp>
        <p:nvSpPr>
          <p:cNvPr id="3" name="Content Placeholder 2"/>
          <p:cNvSpPr>
            <a:spLocks noGrp="1"/>
          </p:cNvSpPr>
          <p:nvPr>
            <p:ph idx="1"/>
          </p:nvPr>
        </p:nvSpPr>
        <p:spPr/>
        <p:txBody>
          <a:bodyPr>
            <a:normAutofit/>
          </a:bodyPr>
          <a:lstStyle/>
          <a:p>
            <a:r>
              <a:rPr lang="en-US" sz="3200" dirty="0"/>
              <a:t>Riots</a:t>
            </a:r>
          </a:p>
          <a:p>
            <a:r>
              <a:rPr lang="en-US" sz="3200" dirty="0"/>
              <a:t>Theft</a:t>
            </a:r>
          </a:p>
          <a:p>
            <a:r>
              <a:rPr lang="en-US" sz="3200" dirty="0"/>
              <a:t>Drugs</a:t>
            </a:r>
          </a:p>
        </p:txBody>
      </p:sp>
    </p:spTree>
    <p:extLst>
      <p:ext uri="{BB962C8B-B14F-4D97-AF65-F5344CB8AC3E}">
        <p14:creationId xmlns:p14="http://schemas.microsoft.com/office/powerpoint/2010/main" val="1717994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Civil Unrest/ Riots</a:t>
            </a:r>
          </a:p>
        </p:txBody>
      </p:sp>
      <p:sp>
        <p:nvSpPr>
          <p:cNvPr id="3" name="Content Placeholder 2"/>
          <p:cNvSpPr>
            <a:spLocks noGrp="1"/>
          </p:cNvSpPr>
          <p:nvPr>
            <p:ph idx="1"/>
          </p:nvPr>
        </p:nvSpPr>
        <p:spPr>
          <a:xfrm>
            <a:off x="628650" y="1825625"/>
            <a:ext cx="7981950" cy="4194175"/>
          </a:xfrm>
        </p:spPr>
        <p:txBody>
          <a:bodyPr>
            <a:normAutofit/>
          </a:bodyPr>
          <a:lstStyle/>
          <a:p>
            <a:r>
              <a:rPr lang="en-US" dirty="0"/>
              <a:t>If riots put your property at risk, lock down gates and entry points</a:t>
            </a:r>
          </a:p>
          <a:p>
            <a:r>
              <a:rPr lang="en-US" dirty="0"/>
              <a:t>Get into interior room</a:t>
            </a:r>
          </a:p>
          <a:p>
            <a:r>
              <a:rPr lang="en-US" dirty="0"/>
              <a:t>Call police</a:t>
            </a:r>
          </a:p>
          <a:p>
            <a:r>
              <a:rPr lang="en-US" dirty="0"/>
              <a:t>Call owner/ DM and let them know what is happening</a:t>
            </a:r>
          </a:p>
          <a:p>
            <a:r>
              <a:rPr lang="en-US" dirty="0"/>
              <a:t>When safe, assess the property</a:t>
            </a:r>
          </a:p>
          <a:p>
            <a:pPr lvl="1"/>
            <a:r>
              <a:rPr lang="en-US" dirty="0"/>
              <a:t>Take pictures of damage for insurance</a:t>
            </a:r>
          </a:p>
          <a:p>
            <a:pPr lvl="1"/>
            <a:r>
              <a:rPr lang="en-US" dirty="0"/>
              <a:t>Work quickly to secure the property</a:t>
            </a:r>
          </a:p>
          <a:p>
            <a:pPr lvl="2"/>
            <a:r>
              <a:rPr lang="en-US" dirty="0"/>
              <a:t>Repair lights, gates, fences, etc. as needed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4343400"/>
            <a:ext cx="2514600" cy="14405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24868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Theft</a:t>
            </a:r>
          </a:p>
        </p:txBody>
      </p:sp>
      <p:sp>
        <p:nvSpPr>
          <p:cNvPr id="3" name="Content Placeholder 2"/>
          <p:cNvSpPr>
            <a:spLocks noGrp="1"/>
          </p:cNvSpPr>
          <p:nvPr>
            <p:ph idx="1"/>
          </p:nvPr>
        </p:nvSpPr>
        <p:spPr>
          <a:xfrm>
            <a:off x="628650" y="1825625"/>
            <a:ext cx="8058150" cy="4270375"/>
          </a:xfrm>
        </p:spPr>
        <p:txBody>
          <a:bodyPr>
            <a:normAutofit fontScale="92500"/>
          </a:bodyPr>
          <a:lstStyle/>
          <a:p>
            <a:r>
              <a:rPr lang="en-US" sz="2600" dirty="0"/>
              <a:t>If you suspect units have been burglarized- cut locks, etc.</a:t>
            </a:r>
          </a:p>
          <a:p>
            <a:pPr lvl="1"/>
            <a:r>
              <a:rPr lang="en-US" sz="2600" dirty="0"/>
              <a:t>Notify “potentially” affected customers</a:t>
            </a:r>
          </a:p>
          <a:p>
            <a:pPr lvl="2"/>
            <a:r>
              <a:rPr lang="en-US" sz="2600" dirty="0"/>
              <a:t>DO NOT raise alarm; DO remain calm</a:t>
            </a:r>
          </a:p>
          <a:p>
            <a:pPr lvl="3"/>
            <a:r>
              <a:rPr lang="en-US" sz="2600" dirty="0"/>
              <a:t>How you approach the tenant sets the tone for their experience</a:t>
            </a:r>
          </a:p>
          <a:p>
            <a:pPr lvl="2"/>
            <a:r>
              <a:rPr lang="en-US" sz="2600" dirty="0"/>
              <a:t>DO NOT SAY, “Someone broke into/robbed your unit.” </a:t>
            </a:r>
          </a:p>
          <a:p>
            <a:pPr lvl="2"/>
            <a:r>
              <a:rPr lang="en-US" sz="2600" dirty="0"/>
              <a:t>DO ASK QUESTIONS: When was the last time you were on the property? Did you lock your unit?” </a:t>
            </a:r>
          </a:p>
          <a:p>
            <a:pPr lvl="2"/>
            <a:r>
              <a:rPr lang="en-US" sz="2600" dirty="0"/>
              <a:t>Encourage the customer to inspect their unit</a:t>
            </a:r>
          </a:p>
          <a:p>
            <a:pPr lvl="2"/>
            <a:r>
              <a:rPr lang="en-US" sz="2600" dirty="0"/>
              <a:t>Have the tenant take pictures and report any missing items</a:t>
            </a:r>
          </a:p>
          <a:p>
            <a:pPr marL="457200" lvl="1" indent="0">
              <a:buNone/>
            </a:pPr>
            <a:endParaRPr lang="en-US" dirty="0"/>
          </a:p>
        </p:txBody>
      </p:sp>
    </p:spTree>
    <p:extLst>
      <p:ext uri="{BB962C8B-B14F-4D97-AF65-F5344CB8AC3E}">
        <p14:creationId xmlns:p14="http://schemas.microsoft.com/office/powerpoint/2010/main" val="1214136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D2B4EF-6AD2-8F4D-9B63-C3F32DCE4A79}"/>
              </a:ext>
            </a:extLst>
          </p:cNvPr>
          <p:cNvSpPr>
            <a:spLocks noGrp="1"/>
          </p:cNvSpPr>
          <p:nvPr>
            <p:ph type="title"/>
          </p:nvPr>
        </p:nvSpPr>
        <p:spPr>
          <a:xfrm>
            <a:off x="533400" y="457200"/>
            <a:ext cx="4939868" cy="838200"/>
          </a:xfrm>
        </p:spPr>
        <p:txBody>
          <a:bodyPr vert="horz" lIns="91440" tIns="45720" rIns="91440" bIns="45720" rtlCol="0" anchor="ctr">
            <a:normAutofit/>
          </a:bodyPr>
          <a:lstStyle/>
          <a:p>
            <a:r>
              <a:rPr lang="en-US" b="1" dirty="0">
                <a:latin typeface="Arial" panose="020B0604020202020204" pitchFamily="34" charset="0"/>
              </a:rPr>
              <a:t>OUR PRESENTER</a:t>
            </a:r>
          </a:p>
        </p:txBody>
      </p:sp>
      <p:sp>
        <p:nvSpPr>
          <p:cNvPr id="9" name="TextBox 8">
            <a:extLst>
              <a:ext uri="{FF2B5EF4-FFF2-40B4-BE49-F238E27FC236}">
                <a16:creationId xmlns:a16="http://schemas.microsoft.com/office/drawing/2014/main" id="{E986495F-81A1-594B-AD3C-E0BC0775079E}"/>
              </a:ext>
            </a:extLst>
          </p:cNvPr>
          <p:cNvSpPr txBox="1"/>
          <p:nvPr/>
        </p:nvSpPr>
        <p:spPr>
          <a:xfrm>
            <a:off x="3962400" y="2438400"/>
            <a:ext cx="4724400" cy="2362200"/>
          </a:xfrm>
          <a:prstGeom prst="rect">
            <a:avLst/>
          </a:prstGeom>
        </p:spPr>
        <p:txBody>
          <a:bodyPr vert="horz" lIns="91440" tIns="45720" rIns="91440" bIns="45720" rtlCol="0">
            <a:noAutofit/>
          </a:bodyPr>
          <a:lstStyle/>
          <a:p>
            <a:pPr lvl="0" eaLnBrk="1" hangingPunct="1">
              <a:lnSpc>
                <a:spcPct val="90000"/>
              </a:lnSpc>
              <a:spcAft>
                <a:spcPts val="600"/>
              </a:spcAft>
            </a:pPr>
            <a:r>
              <a:rPr lang="en-US" b="1" dirty="0">
                <a:solidFill>
                  <a:srgbClr val="071D49"/>
                </a:solidFill>
                <a:latin typeface="Arial" panose="020B0604020202020204" pitchFamily="34" charset="0"/>
                <a:cs typeface="Arial" panose="020B0604020202020204" pitchFamily="34" charset="0"/>
              </a:rPr>
              <a:t>Ben Evans </a:t>
            </a:r>
            <a:r>
              <a:rPr lang="en-US" dirty="0">
                <a:solidFill>
                  <a:srgbClr val="071D49"/>
                </a:solidFill>
                <a:latin typeface="Arial" panose="020B0604020202020204" pitchFamily="34" charset="0"/>
                <a:cs typeface="Arial" panose="020B0604020202020204" pitchFamily="34" charset="0"/>
              </a:rPr>
              <a:t>is the Central Region Sales Representative for Janus International. He has been in the self storage industry for over 14 years, where he started on the commercial side of the business. Ben is a member of the Louisiana Self Storage Association Board of Directors since 2015 and has been part of the Janus International team since 2018. </a:t>
            </a:r>
            <a:r>
              <a:rPr lang="en-US" sz="1400" dirty="0">
                <a:solidFill>
                  <a:srgbClr val="0F1D49"/>
                </a:solidFill>
                <a:latin typeface="Arial" panose="020B0604020202020204" pitchFamily="34" charset="0"/>
                <a:cs typeface="Arial" panose="020B0604020202020204" pitchFamily="34" charset="0"/>
              </a:rPr>
              <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286000"/>
            <a:ext cx="2667000" cy="2667000"/>
          </a:xfrm>
          <a:prstGeom prst="rect">
            <a:avLst/>
          </a:prstGeom>
          <a:effectLst/>
        </p:spPr>
      </p:pic>
    </p:spTree>
    <p:extLst>
      <p:ext uri="{BB962C8B-B14F-4D97-AF65-F5344CB8AC3E}">
        <p14:creationId xmlns:p14="http://schemas.microsoft.com/office/powerpoint/2010/main" val="1055639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Theft</a:t>
            </a:r>
          </a:p>
        </p:txBody>
      </p:sp>
      <p:sp>
        <p:nvSpPr>
          <p:cNvPr id="3" name="Content Placeholder 2"/>
          <p:cNvSpPr>
            <a:spLocks noGrp="1"/>
          </p:cNvSpPr>
          <p:nvPr>
            <p:ph idx="1"/>
          </p:nvPr>
        </p:nvSpPr>
        <p:spPr>
          <a:xfrm>
            <a:off x="628650" y="1825625"/>
            <a:ext cx="8134350" cy="4117975"/>
          </a:xfrm>
        </p:spPr>
        <p:txBody>
          <a:bodyPr>
            <a:normAutofit/>
          </a:bodyPr>
          <a:lstStyle/>
          <a:p>
            <a:r>
              <a:rPr lang="en-US" dirty="0"/>
              <a:t>Police reports</a:t>
            </a:r>
          </a:p>
          <a:p>
            <a:pPr lvl="1"/>
            <a:r>
              <a:rPr lang="en-US" dirty="0"/>
              <a:t>Facilities can only file reports on damage to or theft of facility owned property</a:t>
            </a:r>
          </a:p>
          <a:p>
            <a:pPr lvl="1"/>
            <a:r>
              <a:rPr lang="en-US" dirty="0"/>
              <a:t>Each customer must file a report for their own unit/ property</a:t>
            </a:r>
          </a:p>
          <a:p>
            <a:pPr lvl="2"/>
            <a:r>
              <a:rPr lang="en-US" sz="2400" dirty="0"/>
              <a:t>Walk affected customers through the process to file</a:t>
            </a:r>
          </a:p>
          <a:p>
            <a:pPr lvl="2"/>
            <a:r>
              <a:rPr lang="en-US" sz="2400" dirty="0"/>
              <a:t>Tenant police reports may be tied to any facility reports that are filed. This keeps the same detective on each incident.</a:t>
            </a:r>
          </a:p>
        </p:txBody>
      </p:sp>
    </p:spTree>
    <p:extLst>
      <p:ext uri="{BB962C8B-B14F-4D97-AF65-F5344CB8AC3E}">
        <p14:creationId xmlns:p14="http://schemas.microsoft.com/office/powerpoint/2010/main" val="3763672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Theft</a:t>
            </a:r>
          </a:p>
        </p:txBody>
      </p:sp>
      <p:sp>
        <p:nvSpPr>
          <p:cNvPr id="3" name="Content Placeholder 2"/>
          <p:cNvSpPr>
            <a:spLocks noGrp="1"/>
          </p:cNvSpPr>
          <p:nvPr>
            <p:ph idx="1"/>
          </p:nvPr>
        </p:nvSpPr>
        <p:spPr>
          <a:xfrm>
            <a:off x="628650" y="1825625"/>
            <a:ext cx="8134350" cy="4117975"/>
          </a:xfrm>
        </p:spPr>
        <p:txBody>
          <a:bodyPr>
            <a:normAutofit/>
          </a:bodyPr>
          <a:lstStyle/>
          <a:p>
            <a:r>
              <a:rPr lang="en-US" dirty="0"/>
              <a:t>Review insurance responsibilities with the tenant</a:t>
            </a:r>
          </a:p>
          <a:p>
            <a:pPr lvl="1"/>
            <a:r>
              <a:rPr lang="en-US" dirty="0"/>
              <a:t>Refer them to the tenant insurance they purchased at move-in.</a:t>
            </a:r>
          </a:p>
          <a:p>
            <a:r>
              <a:rPr lang="en-US" dirty="0"/>
              <a:t>Document all correspondence attempts</a:t>
            </a:r>
          </a:p>
        </p:txBody>
      </p:sp>
    </p:spTree>
    <p:extLst>
      <p:ext uri="{BB962C8B-B14F-4D97-AF65-F5344CB8AC3E}">
        <p14:creationId xmlns:p14="http://schemas.microsoft.com/office/powerpoint/2010/main" val="2496768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Drugs</a:t>
            </a:r>
          </a:p>
        </p:txBody>
      </p:sp>
      <p:sp>
        <p:nvSpPr>
          <p:cNvPr id="3" name="Content Placeholder 2"/>
          <p:cNvSpPr>
            <a:spLocks noGrp="1"/>
          </p:cNvSpPr>
          <p:nvPr>
            <p:ph idx="1"/>
          </p:nvPr>
        </p:nvSpPr>
        <p:spPr>
          <a:xfrm>
            <a:off x="628650" y="1825625"/>
            <a:ext cx="8058150" cy="4117975"/>
          </a:xfrm>
        </p:spPr>
        <p:txBody>
          <a:bodyPr>
            <a:normAutofit/>
          </a:bodyPr>
          <a:lstStyle/>
          <a:p>
            <a:r>
              <a:rPr lang="en-US" dirty="0"/>
              <a:t>Be aware of suspicious activity</a:t>
            </a:r>
          </a:p>
          <a:p>
            <a:pPr lvl="1"/>
            <a:r>
              <a:rPr lang="en-US" dirty="0"/>
              <a:t>Customers who only access at night or after office hours</a:t>
            </a:r>
          </a:p>
          <a:p>
            <a:pPr lvl="1"/>
            <a:r>
              <a:rPr lang="en-US" dirty="0"/>
              <a:t>Review cameras and access activity </a:t>
            </a:r>
          </a:p>
          <a:p>
            <a:pPr lvl="1"/>
            <a:r>
              <a:rPr lang="en-US" dirty="0"/>
              <a:t>Customers asking in-depth questions about security</a:t>
            </a:r>
          </a:p>
          <a:p>
            <a:r>
              <a:rPr lang="en-US" dirty="0"/>
              <a:t>Greet tenants on property</a:t>
            </a:r>
          </a:p>
          <a:p>
            <a:r>
              <a:rPr lang="en-US" dirty="0"/>
              <a:t>Daily walk-thru/ lock check</a:t>
            </a:r>
          </a:p>
          <a:p>
            <a:r>
              <a:rPr lang="en-US" dirty="0"/>
              <a:t>Be aware of what is in your dumpster</a:t>
            </a:r>
          </a:p>
          <a:p>
            <a:pPr lvl="1"/>
            <a:r>
              <a:rPr lang="en-US" dirty="0"/>
              <a:t>Tires, chemicals, plastic bottles that have been cut or medicine blister packs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7037" y="457200"/>
            <a:ext cx="3089763" cy="1536700"/>
          </a:xfrm>
          <a:prstGeom prst="rect">
            <a:avLst/>
          </a:prstGeom>
        </p:spPr>
      </p:pic>
    </p:spTree>
    <p:extLst>
      <p:ext uri="{BB962C8B-B14F-4D97-AF65-F5344CB8AC3E}">
        <p14:creationId xmlns:p14="http://schemas.microsoft.com/office/powerpoint/2010/main" val="32961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50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Drugs</a:t>
            </a:r>
          </a:p>
        </p:txBody>
      </p:sp>
      <p:sp>
        <p:nvSpPr>
          <p:cNvPr id="3" name="Content Placeholder 2"/>
          <p:cNvSpPr>
            <a:spLocks noGrp="1"/>
          </p:cNvSpPr>
          <p:nvPr>
            <p:ph idx="1"/>
          </p:nvPr>
        </p:nvSpPr>
        <p:spPr>
          <a:xfrm>
            <a:off x="628650" y="1825625"/>
            <a:ext cx="8058150" cy="4117975"/>
          </a:xfrm>
        </p:spPr>
        <p:txBody>
          <a:bodyPr>
            <a:normAutofit/>
          </a:bodyPr>
          <a:lstStyle/>
          <a:p>
            <a:r>
              <a:rPr lang="en-US" sz="2800" dirty="0"/>
              <a:t>If you suspect illegal activity in a unit</a:t>
            </a:r>
          </a:p>
          <a:p>
            <a:r>
              <a:rPr lang="en-US" sz="2800" dirty="0"/>
              <a:t>Call police department - Not 911 unless emergency</a:t>
            </a:r>
          </a:p>
          <a:p>
            <a:r>
              <a:rPr lang="en-US" sz="2800" dirty="0"/>
              <a:t>DO NOT ENTER without a witness, preferably law enforcement, and a camera</a:t>
            </a:r>
          </a:p>
        </p:txBody>
      </p:sp>
    </p:spTree>
    <p:extLst>
      <p:ext uri="{BB962C8B-B14F-4D97-AF65-F5344CB8AC3E}">
        <p14:creationId xmlns:p14="http://schemas.microsoft.com/office/powerpoint/2010/main" val="1473057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Drugs</a:t>
            </a:r>
          </a:p>
        </p:txBody>
      </p:sp>
      <p:sp>
        <p:nvSpPr>
          <p:cNvPr id="3" name="Content Placeholder 2"/>
          <p:cNvSpPr>
            <a:spLocks noGrp="1"/>
          </p:cNvSpPr>
          <p:nvPr>
            <p:ph idx="1"/>
          </p:nvPr>
        </p:nvSpPr>
        <p:spPr>
          <a:xfrm>
            <a:off x="628650" y="1825625"/>
            <a:ext cx="8058150" cy="4117975"/>
          </a:xfrm>
        </p:spPr>
        <p:txBody>
          <a:bodyPr>
            <a:normAutofit/>
          </a:bodyPr>
          <a:lstStyle/>
          <a:p>
            <a:r>
              <a:rPr lang="en-US" sz="2800" dirty="0"/>
              <a:t>Include a provision in your lease that allows</a:t>
            </a:r>
          </a:p>
          <a:p>
            <a:pPr lvl="1"/>
            <a:r>
              <a:rPr lang="en-US" sz="2800" dirty="0"/>
              <a:t>Access to files by police</a:t>
            </a:r>
          </a:p>
          <a:p>
            <a:pPr lvl="1"/>
            <a:r>
              <a:rPr lang="en-US" sz="2800" dirty="0"/>
              <a:t>Owner/staff access in the event of a maintenance issue or hazard</a:t>
            </a:r>
          </a:p>
          <a:p>
            <a:r>
              <a:rPr lang="en-US" sz="2800" dirty="0"/>
              <a:t>Obtain a copy of search warrants for your files</a:t>
            </a:r>
          </a:p>
          <a:p>
            <a:pPr lvl="1"/>
            <a:r>
              <a:rPr lang="en-US" sz="2800" dirty="0"/>
              <a:t>Do not allow police access without a warrant or tenant present</a:t>
            </a:r>
          </a:p>
          <a:p>
            <a:r>
              <a:rPr lang="en-US" sz="2800" dirty="0"/>
              <a:t>DO NOT TOUCH!</a:t>
            </a:r>
          </a:p>
        </p:txBody>
      </p:sp>
    </p:spTree>
    <p:extLst>
      <p:ext uri="{BB962C8B-B14F-4D97-AF65-F5344CB8AC3E}">
        <p14:creationId xmlns:p14="http://schemas.microsoft.com/office/powerpoint/2010/main" val="365508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Tenant Communication</a:t>
            </a:r>
          </a:p>
        </p:txBody>
      </p:sp>
      <p:sp>
        <p:nvSpPr>
          <p:cNvPr id="3" name="Content Placeholder 2"/>
          <p:cNvSpPr>
            <a:spLocks noGrp="1"/>
          </p:cNvSpPr>
          <p:nvPr>
            <p:ph idx="1"/>
          </p:nvPr>
        </p:nvSpPr>
        <p:spPr>
          <a:xfrm>
            <a:off x="628650" y="1825625"/>
            <a:ext cx="8058150" cy="4117975"/>
          </a:xfrm>
        </p:spPr>
        <p:txBody>
          <a:bodyPr>
            <a:normAutofit/>
          </a:bodyPr>
          <a:lstStyle/>
          <a:p>
            <a:r>
              <a:rPr lang="en-US" sz="2800" dirty="0"/>
              <a:t>Never say, “I’m sorry”- can be twisted into admission of guilt</a:t>
            </a:r>
          </a:p>
          <a:p>
            <a:r>
              <a:rPr lang="en-US" sz="2800" dirty="0"/>
              <a:t>Instead, acknowledge the tenant’s frustration. “ I understand you are upset; this is an unfortunate situation.”</a:t>
            </a:r>
          </a:p>
          <a:p>
            <a:r>
              <a:rPr lang="en-US" sz="2800" dirty="0"/>
              <a:t>Refer to insurance requirements in lease agreement</a:t>
            </a:r>
          </a:p>
          <a:p>
            <a:pPr lvl="1"/>
            <a:r>
              <a:rPr lang="en-US" sz="2800" dirty="0"/>
              <a:t>Direct them to appropriate contacts for TI provider</a:t>
            </a:r>
          </a:p>
        </p:txBody>
      </p:sp>
    </p:spTree>
    <p:extLst>
      <p:ext uri="{BB962C8B-B14F-4D97-AF65-F5344CB8AC3E}">
        <p14:creationId xmlns:p14="http://schemas.microsoft.com/office/powerpoint/2010/main" val="1674001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Tenant Communication</a:t>
            </a:r>
          </a:p>
        </p:txBody>
      </p:sp>
      <p:pic>
        <p:nvPicPr>
          <p:cNvPr id="6" name="Content Placeholder 5">
            <a:extLst>
              <a:ext uri="{FF2B5EF4-FFF2-40B4-BE49-F238E27FC236}">
                <a16:creationId xmlns:a16="http://schemas.microsoft.com/office/drawing/2014/main" id="{4631EBFE-C491-4BE0-A42D-335BB540002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4472" y="1825625"/>
            <a:ext cx="7666506" cy="4117975"/>
          </a:xfrm>
        </p:spPr>
      </p:pic>
    </p:spTree>
    <p:extLst>
      <p:ext uri="{BB962C8B-B14F-4D97-AF65-F5344CB8AC3E}">
        <p14:creationId xmlns:p14="http://schemas.microsoft.com/office/powerpoint/2010/main" val="119978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Response	</a:t>
            </a:r>
          </a:p>
        </p:txBody>
      </p:sp>
      <p:sp>
        <p:nvSpPr>
          <p:cNvPr id="3" name="Content Placeholder 2"/>
          <p:cNvSpPr>
            <a:spLocks noGrp="1"/>
          </p:cNvSpPr>
          <p:nvPr>
            <p:ph idx="1"/>
          </p:nvPr>
        </p:nvSpPr>
        <p:spPr>
          <a:xfrm>
            <a:off x="628650" y="1825625"/>
            <a:ext cx="8058150" cy="4117975"/>
          </a:xfrm>
        </p:spPr>
        <p:txBody>
          <a:bodyPr>
            <a:normAutofit/>
          </a:bodyPr>
          <a:lstStyle/>
          <a:p>
            <a:r>
              <a:rPr lang="en-US" dirty="0"/>
              <a:t>“When an emergency occurs at your facility and the media contacts you, you may only have a brief opportunity to tell your story- an opportunity that may be filled with emotion confusion and microphones thrust in your face by aggressive journalists.”</a:t>
            </a:r>
          </a:p>
          <a:p>
            <a:r>
              <a:rPr lang="en-US" dirty="0"/>
              <a:t>“The best you can hope for is fair, unbiased and accurate reporting when the media does a story on you and/or your facility. Your goal should be to convey your message concisely and effectively during interviews in order to maximize your chances of fair coverage.”</a:t>
            </a:r>
          </a:p>
          <a:p>
            <a:r>
              <a:rPr lang="en-US" dirty="0"/>
              <a:t>Credit: SSA Crisis Communication Guide</a:t>
            </a:r>
          </a:p>
        </p:txBody>
      </p:sp>
    </p:spTree>
    <p:extLst>
      <p:ext uri="{BB962C8B-B14F-4D97-AF65-F5344CB8AC3E}">
        <p14:creationId xmlns:p14="http://schemas.microsoft.com/office/powerpoint/2010/main" val="32725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Prep</a:t>
            </a:r>
          </a:p>
        </p:txBody>
      </p:sp>
      <p:sp>
        <p:nvSpPr>
          <p:cNvPr id="3" name="Content Placeholder 2"/>
          <p:cNvSpPr>
            <a:spLocks noGrp="1"/>
          </p:cNvSpPr>
          <p:nvPr>
            <p:ph idx="1"/>
          </p:nvPr>
        </p:nvSpPr>
        <p:spPr/>
        <p:txBody>
          <a:bodyPr>
            <a:normAutofit/>
          </a:bodyPr>
          <a:lstStyle/>
          <a:p>
            <a:r>
              <a:rPr lang="en-US" sz="2800" dirty="0"/>
              <a:t>Designate a media spokesperson and have a backup</a:t>
            </a:r>
          </a:p>
          <a:p>
            <a:r>
              <a:rPr lang="en-US" sz="2800" dirty="0"/>
              <a:t>Develop presentation skills</a:t>
            </a:r>
          </a:p>
          <a:p>
            <a:r>
              <a:rPr lang="en-US" sz="2800" dirty="0"/>
              <a:t>Be informed!</a:t>
            </a:r>
          </a:p>
        </p:txBody>
      </p:sp>
    </p:spTree>
    <p:extLst>
      <p:ext uri="{BB962C8B-B14F-4D97-AF65-F5344CB8AC3E}">
        <p14:creationId xmlns:p14="http://schemas.microsoft.com/office/powerpoint/2010/main" val="2146273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Prep</a:t>
            </a:r>
          </a:p>
        </p:txBody>
      </p:sp>
      <p:sp>
        <p:nvSpPr>
          <p:cNvPr id="3" name="Content Placeholder 2"/>
          <p:cNvSpPr>
            <a:spLocks noGrp="1"/>
          </p:cNvSpPr>
          <p:nvPr>
            <p:ph idx="1"/>
          </p:nvPr>
        </p:nvSpPr>
        <p:spPr/>
        <p:txBody>
          <a:bodyPr>
            <a:normAutofit/>
          </a:bodyPr>
          <a:lstStyle/>
          <a:p>
            <a:r>
              <a:rPr lang="en-US" sz="2800" dirty="0"/>
              <a:t>Anticipate events that attract media</a:t>
            </a:r>
          </a:p>
          <a:p>
            <a:r>
              <a:rPr lang="en-US" sz="2800" dirty="0"/>
              <a:t>Public perception is reality</a:t>
            </a:r>
          </a:p>
          <a:p>
            <a:r>
              <a:rPr lang="en-US" sz="2800" dirty="0"/>
              <a:t>Time is of the essence</a:t>
            </a:r>
          </a:p>
        </p:txBody>
      </p:sp>
    </p:spTree>
    <p:extLst>
      <p:ext uri="{BB962C8B-B14F-4D97-AF65-F5344CB8AC3E}">
        <p14:creationId xmlns:p14="http://schemas.microsoft.com/office/powerpoint/2010/main" val="2325453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You Prepared?</a:t>
            </a:r>
          </a:p>
        </p:txBody>
      </p:sp>
      <p:sp>
        <p:nvSpPr>
          <p:cNvPr id="3" name="Content Placeholder 2"/>
          <p:cNvSpPr>
            <a:spLocks noGrp="1"/>
          </p:cNvSpPr>
          <p:nvPr>
            <p:ph idx="1"/>
          </p:nvPr>
        </p:nvSpPr>
        <p:spPr/>
        <p:txBody>
          <a:bodyPr>
            <a:normAutofit/>
          </a:bodyPr>
          <a:lstStyle/>
          <a:p>
            <a:r>
              <a:rPr lang="en-US" sz="3200" dirty="0"/>
              <a:t>Natural Disasters</a:t>
            </a:r>
          </a:p>
          <a:p>
            <a:r>
              <a:rPr lang="en-US" sz="3200" dirty="0"/>
              <a:t>Criminal Activity</a:t>
            </a:r>
          </a:p>
          <a:p>
            <a:r>
              <a:rPr lang="en-US" sz="3200" dirty="0"/>
              <a:t>Media Response</a:t>
            </a:r>
          </a:p>
        </p:txBody>
      </p:sp>
    </p:spTree>
    <p:extLst>
      <p:ext uri="{BB962C8B-B14F-4D97-AF65-F5344CB8AC3E}">
        <p14:creationId xmlns:p14="http://schemas.microsoft.com/office/powerpoint/2010/main" val="3503210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Craft an Effective Message</a:t>
            </a:r>
          </a:p>
        </p:txBody>
      </p:sp>
      <p:sp>
        <p:nvSpPr>
          <p:cNvPr id="3" name="Content Placeholder 2"/>
          <p:cNvSpPr>
            <a:spLocks noGrp="1"/>
          </p:cNvSpPr>
          <p:nvPr>
            <p:ph idx="1"/>
          </p:nvPr>
        </p:nvSpPr>
        <p:spPr>
          <a:xfrm>
            <a:off x="628650" y="1825625"/>
            <a:ext cx="8286750" cy="4194175"/>
          </a:xfrm>
        </p:spPr>
        <p:txBody>
          <a:bodyPr>
            <a:normAutofit/>
          </a:bodyPr>
          <a:lstStyle/>
          <a:p>
            <a:r>
              <a:rPr lang="en-US" dirty="0"/>
              <a:t>Think like a journalist</a:t>
            </a:r>
          </a:p>
          <a:p>
            <a:pPr lvl="1"/>
            <a:r>
              <a:rPr lang="en-US" dirty="0"/>
              <a:t>Know the who, when, where, why and how</a:t>
            </a:r>
          </a:p>
          <a:p>
            <a:r>
              <a:rPr lang="en-US" dirty="0"/>
              <a:t>Write out your basic message</a:t>
            </a:r>
          </a:p>
          <a:p>
            <a:pPr lvl="1"/>
            <a:r>
              <a:rPr lang="en-US" dirty="0"/>
              <a:t>Stay on target with what you want to convey to the media and your tenants about your company</a:t>
            </a:r>
          </a:p>
          <a:p>
            <a:r>
              <a:rPr lang="en-US" dirty="0"/>
              <a:t>Keep the message clear and concise</a:t>
            </a:r>
          </a:p>
          <a:p>
            <a:pPr lvl="1"/>
            <a:r>
              <a:rPr lang="en-US" dirty="0"/>
              <a:t>A 25 minute interview will be reduced to a 25 second news spot or a 7-15 second sound bite</a:t>
            </a:r>
          </a:p>
          <a:p>
            <a:pPr lvl="1"/>
            <a:r>
              <a:rPr lang="en-US" dirty="0"/>
              <a:t>Focus on 2-3 key points and practice communicating in 7-15 second chunks of information</a:t>
            </a:r>
          </a:p>
        </p:txBody>
      </p:sp>
    </p:spTree>
    <p:extLst>
      <p:ext uri="{BB962C8B-B14F-4D97-AF65-F5344CB8AC3E}">
        <p14:creationId xmlns:p14="http://schemas.microsoft.com/office/powerpoint/2010/main" val="3164223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Craft an Effective Message</a:t>
            </a:r>
          </a:p>
        </p:txBody>
      </p:sp>
      <p:sp>
        <p:nvSpPr>
          <p:cNvPr id="3" name="Content Placeholder 2"/>
          <p:cNvSpPr>
            <a:spLocks noGrp="1"/>
          </p:cNvSpPr>
          <p:nvPr>
            <p:ph idx="1"/>
          </p:nvPr>
        </p:nvSpPr>
        <p:spPr>
          <a:xfrm>
            <a:off x="628650" y="1825625"/>
            <a:ext cx="8286750" cy="4194175"/>
          </a:xfrm>
        </p:spPr>
        <p:txBody>
          <a:bodyPr>
            <a:normAutofit/>
          </a:bodyPr>
          <a:lstStyle/>
          <a:p>
            <a:r>
              <a:rPr lang="en-US" dirty="0"/>
              <a:t>Keep the message positive</a:t>
            </a:r>
          </a:p>
          <a:p>
            <a:pPr lvl="1"/>
            <a:r>
              <a:rPr lang="en-US" dirty="0"/>
              <a:t>Assure your customers (and potential customers!) that your facility is still safe if a crime occurred, emphasize your safety record, security measures and customer screening at move-in. </a:t>
            </a:r>
          </a:p>
          <a:p>
            <a:r>
              <a:rPr lang="en-US" dirty="0"/>
              <a:t>Express empathy and have a caring attitude</a:t>
            </a:r>
          </a:p>
          <a:p>
            <a:pPr lvl="1"/>
            <a:r>
              <a:rPr lang="en-US" dirty="0"/>
              <a:t>Do not admit guilt, apologize or say you are sorry</a:t>
            </a:r>
          </a:p>
          <a:p>
            <a:pPr lvl="1"/>
            <a:r>
              <a:rPr lang="en-US" dirty="0"/>
              <a:t>You are “actively looking at what happened and will take corrective measures”.</a:t>
            </a:r>
          </a:p>
          <a:p>
            <a:r>
              <a:rPr lang="en-US" dirty="0"/>
              <a:t>Have a brief background sheet about your company ready</a:t>
            </a:r>
          </a:p>
        </p:txBody>
      </p:sp>
    </p:spTree>
    <p:extLst>
      <p:ext uri="{BB962C8B-B14F-4D97-AF65-F5344CB8AC3E}">
        <p14:creationId xmlns:p14="http://schemas.microsoft.com/office/powerpoint/2010/main" val="37753748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Red Envelope</a:t>
            </a:r>
          </a:p>
        </p:txBody>
      </p:sp>
      <p:sp>
        <p:nvSpPr>
          <p:cNvPr id="3" name="Content Placeholder 2"/>
          <p:cNvSpPr>
            <a:spLocks noGrp="1"/>
          </p:cNvSpPr>
          <p:nvPr>
            <p:ph sz="half" idx="1"/>
          </p:nvPr>
        </p:nvSpPr>
        <p:spPr/>
        <p:txBody>
          <a:bodyPr>
            <a:normAutofit fontScale="92500" lnSpcReduction="20000"/>
          </a:bodyPr>
          <a:lstStyle/>
          <a:p>
            <a:r>
              <a:rPr lang="en-US" dirty="0"/>
              <a:t>Develop a prepared background sheet for your facility and make sure it is in a known location in the office</a:t>
            </a:r>
          </a:p>
          <a:p>
            <a:r>
              <a:rPr lang="en-US" dirty="0"/>
              <a:t>Include name and contact information for:</a:t>
            </a:r>
          </a:p>
          <a:p>
            <a:pPr marL="914400" lvl="1" indent="-457200">
              <a:buFont typeface="+mj-lt"/>
              <a:buAutoNum type="arabicPeriod"/>
            </a:pPr>
            <a:r>
              <a:rPr lang="en-US" dirty="0"/>
              <a:t>The Owner</a:t>
            </a:r>
          </a:p>
          <a:p>
            <a:pPr marL="914400" lvl="1" indent="-457200">
              <a:buFont typeface="+mj-lt"/>
              <a:buAutoNum type="arabicPeriod"/>
            </a:pPr>
            <a:r>
              <a:rPr lang="en-US" dirty="0"/>
              <a:t>The District Manager</a:t>
            </a:r>
          </a:p>
          <a:p>
            <a:pPr marL="914400" lvl="1" indent="-457200">
              <a:buFont typeface="+mj-lt"/>
              <a:buAutoNum type="arabicPeriod"/>
            </a:pPr>
            <a:r>
              <a:rPr lang="en-US" dirty="0"/>
              <a:t>The Facility</a:t>
            </a:r>
          </a:p>
          <a:p>
            <a:pPr lvl="2"/>
            <a:r>
              <a:rPr lang="en-US" dirty="0"/>
              <a:t>Also include: # of units, date opened, services offered (box sales, truck rentals, UPS shipping, etc.) and the types of units (climate controlled or conventional)</a:t>
            </a:r>
          </a:p>
        </p:txBody>
      </p:sp>
      <p:sp>
        <p:nvSpPr>
          <p:cNvPr id="4" name="Content Placeholder 3">
            <a:extLst>
              <a:ext uri="{FF2B5EF4-FFF2-40B4-BE49-F238E27FC236}">
                <a16:creationId xmlns:a16="http://schemas.microsoft.com/office/drawing/2014/main" id="{81D7B6A6-6891-40A6-9C90-79EBCF830558}"/>
              </a:ext>
            </a:extLst>
          </p:cNvPr>
          <p:cNvSpPr>
            <a:spLocks noGrp="1"/>
          </p:cNvSpPr>
          <p:nvPr>
            <p:ph sz="half" idx="2"/>
          </p:nvPr>
        </p:nvSpPr>
        <p:spPr/>
        <p:txBody>
          <a:bodyPr>
            <a:normAutofit fontScale="92500" lnSpcReduction="20000"/>
          </a:bodyPr>
          <a:lstStyle/>
          <a:p>
            <a:pPr marL="0" indent="0">
              <a:buNone/>
            </a:pPr>
            <a:endParaRPr lang="en-US" dirty="0"/>
          </a:p>
        </p:txBody>
      </p:sp>
      <p:grpSp>
        <p:nvGrpSpPr>
          <p:cNvPr id="5" name="Group 4">
            <a:extLst>
              <a:ext uri="{FF2B5EF4-FFF2-40B4-BE49-F238E27FC236}">
                <a16:creationId xmlns:a16="http://schemas.microsoft.com/office/drawing/2014/main" id="{9F781615-F006-4BD3-A5DE-AA0D52BA8671}"/>
              </a:ext>
            </a:extLst>
          </p:cNvPr>
          <p:cNvGrpSpPr/>
          <p:nvPr/>
        </p:nvGrpSpPr>
        <p:grpSpPr>
          <a:xfrm>
            <a:off x="5105400" y="1066799"/>
            <a:ext cx="3523082" cy="4620601"/>
            <a:chOff x="4733786" y="963335"/>
            <a:chExt cx="3894696" cy="4724066"/>
          </a:xfrm>
        </p:grpSpPr>
        <p:pic>
          <p:nvPicPr>
            <p:cNvPr id="6" name="Picture 5">
              <a:extLst>
                <a:ext uri="{FF2B5EF4-FFF2-40B4-BE49-F238E27FC236}">
                  <a16:creationId xmlns:a16="http://schemas.microsoft.com/office/drawing/2014/main" id="{298A61F9-FC16-4D5B-9BF3-17FD1814E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5207" y="963335"/>
              <a:ext cx="3343275" cy="4695825"/>
            </a:xfrm>
            <a:prstGeom prst="rect">
              <a:avLst/>
            </a:prstGeom>
          </p:spPr>
        </p:pic>
        <p:pic>
          <p:nvPicPr>
            <p:cNvPr id="7" name="Picture 6">
              <a:extLst>
                <a:ext uri="{FF2B5EF4-FFF2-40B4-BE49-F238E27FC236}">
                  <a16:creationId xmlns:a16="http://schemas.microsoft.com/office/drawing/2014/main" id="{80B7E6C9-31C9-4227-A25C-B0E8ECC9B8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436109">
              <a:off x="4733786" y="1450367"/>
              <a:ext cx="2982001" cy="4237034"/>
            </a:xfrm>
            <a:prstGeom prst="rect">
              <a:avLst/>
            </a:prstGeom>
          </p:spPr>
        </p:pic>
      </p:grpSp>
    </p:spTree>
    <p:extLst>
      <p:ext uri="{BB962C8B-B14F-4D97-AF65-F5344CB8AC3E}">
        <p14:creationId xmlns:p14="http://schemas.microsoft.com/office/powerpoint/2010/main" val="705947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Express the Effective Message</a:t>
            </a:r>
          </a:p>
        </p:txBody>
      </p:sp>
      <p:sp>
        <p:nvSpPr>
          <p:cNvPr id="3" name="Content Placeholder 2"/>
          <p:cNvSpPr>
            <a:spLocks noGrp="1"/>
          </p:cNvSpPr>
          <p:nvPr>
            <p:ph idx="1"/>
          </p:nvPr>
        </p:nvSpPr>
        <p:spPr>
          <a:xfrm>
            <a:off x="628650" y="1825625"/>
            <a:ext cx="8058150" cy="4117975"/>
          </a:xfrm>
        </p:spPr>
        <p:txBody>
          <a:bodyPr>
            <a:normAutofit/>
          </a:bodyPr>
          <a:lstStyle/>
          <a:p>
            <a:r>
              <a:rPr lang="en-US" sz="2800" dirty="0"/>
              <a:t>Take charge of the interview.</a:t>
            </a:r>
          </a:p>
          <a:p>
            <a:r>
              <a:rPr lang="en-US" sz="2800" dirty="0"/>
              <a:t>Find out who is interviewing you and who they represent.</a:t>
            </a:r>
          </a:p>
          <a:p>
            <a:r>
              <a:rPr lang="en-US" sz="2800" dirty="0"/>
              <a:t>NEVER LIE – THEY WILL FIND OUT!!!</a:t>
            </a:r>
          </a:p>
          <a:p>
            <a:r>
              <a:rPr lang="en-US" sz="2800" dirty="0"/>
              <a:t>Answer all questions as fully and candidly as you can.</a:t>
            </a:r>
          </a:p>
          <a:p>
            <a:r>
              <a:rPr lang="en-US" sz="2800" dirty="0"/>
              <a:t>AVOID SAYING “NO COMMENT” – it looks like you are hiding something.</a:t>
            </a:r>
          </a:p>
          <a:p>
            <a:pPr marL="0" indent="0">
              <a:buNone/>
            </a:pPr>
            <a:endParaRPr lang="en-US" dirty="0"/>
          </a:p>
        </p:txBody>
      </p:sp>
    </p:spTree>
    <p:extLst>
      <p:ext uri="{BB962C8B-B14F-4D97-AF65-F5344CB8AC3E}">
        <p14:creationId xmlns:p14="http://schemas.microsoft.com/office/powerpoint/2010/main" val="34893797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Express the Effective Message</a:t>
            </a:r>
          </a:p>
        </p:txBody>
      </p:sp>
      <p:sp>
        <p:nvSpPr>
          <p:cNvPr id="3" name="Content Placeholder 2"/>
          <p:cNvSpPr>
            <a:spLocks noGrp="1"/>
          </p:cNvSpPr>
          <p:nvPr>
            <p:ph idx="1"/>
          </p:nvPr>
        </p:nvSpPr>
        <p:spPr>
          <a:xfrm>
            <a:off x="628650" y="1825625"/>
            <a:ext cx="8058150" cy="4117975"/>
          </a:xfrm>
        </p:spPr>
        <p:txBody>
          <a:bodyPr>
            <a:normAutofit/>
          </a:bodyPr>
          <a:lstStyle/>
          <a:p>
            <a:r>
              <a:rPr lang="en-US" sz="2800" dirty="0"/>
              <a:t>Try to explain if there are legal reasons you can not give an answer.</a:t>
            </a:r>
          </a:p>
          <a:p>
            <a:r>
              <a:rPr lang="en-US" sz="2800" dirty="0"/>
              <a:t>Educate about your industry.</a:t>
            </a:r>
          </a:p>
          <a:p>
            <a:r>
              <a:rPr lang="en-US" sz="2800" dirty="0"/>
              <a:t>Use facts to counteract rumors.</a:t>
            </a:r>
          </a:p>
          <a:p>
            <a:r>
              <a:rPr lang="en-US" sz="2800" dirty="0"/>
              <a:t>NEVER volunteer negative info!</a:t>
            </a:r>
          </a:p>
          <a:p>
            <a:r>
              <a:rPr lang="en-US" sz="2800" dirty="0"/>
              <a:t>DON’T BE DEFENSIVE or ANGRY!</a:t>
            </a:r>
          </a:p>
          <a:p>
            <a:endParaRPr lang="en-US" dirty="0"/>
          </a:p>
        </p:txBody>
      </p:sp>
    </p:spTree>
    <p:extLst>
      <p:ext uri="{BB962C8B-B14F-4D97-AF65-F5344CB8AC3E}">
        <p14:creationId xmlns:p14="http://schemas.microsoft.com/office/powerpoint/2010/main" val="835233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Express the Effective Message</a:t>
            </a:r>
          </a:p>
        </p:txBody>
      </p:sp>
      <p:sp>
        <p:nvSpPr>
          <p:cNvPr id="3" name="Content Placeholder 2"/>
          <p:cNvSpPr>
            <a:spLocks noGrp="1"/>
          </p:cNvSpPr>
          <p:nvPr>
            <p:ph idx="1"/>
          </p:nvPr>
        </p:nvSpPr>
        <p:spPr>
          <a:xfrm>
            <a:off x="628650" y="1825625"/>
            <a:ext cx="8058150" cy="4117975"/>
          </a:xfrm>
        </p:spPr>
        <p:txBody>
          <a:bodyPr>
            <a:normAutofit/>
          </a:bodyPr>
          <a:lstStyle/>
          <a:p>
            <a:pPr marL="285750" indent="-285750"/>
            <a:r>
              <a:rPr lang="en-US" sz="2800" dirty="0">
                <a:solidFill>
                  <a:schemeClr val="tx2"/>
                </a:solidFill>
              </a:rPr>
              <a:t>NEVER repeat a negative or accusatory statement</a:t>
            </a:r>
          </a:p>
          <a:p>
            <a:pPr marL="285750" indent="-285750"/>
            <a:r>
              <a:rPr lang="en-US" sz="2800" dirty="0">
                <a:solidFill>
                  <a:schemeClr val="tx2"/>
                </a:solidFill>
              </a:rPr>
              <a:t>Avoid “Yes” or “No” answers</a:t>
            </a:r>
          </a:p>
          <a:p>
            <a:pPr marL="285750" indent="-285750"/>
            <a:r>
              <a:rPr lang="en-US" sz="2800" dirty="0">
                <a:solidFill>
                  <a:schemeClr val="tx2"/>
                </a:solidFill>
              </a:rPr>
              <a:t>If you digress, get back on track. Quickly!</a:t>
            </a:r>
          </a:p>
          <a:p>
            <a:pPr marL="285750" indent="-285750"/>
            <a:r>
              <a:rPr lang="en-US" sz="2800" dirty="0">
                <a:solidFill>
                  <a:schemeClr val="tx2"/>
                </a:solidFill>
              </a:rPr>
              <a:t>Don’t be afraid to say “I don’t know at this point.” Then find out.</a:t>
            </a:r>
          </a:p>
          <a:p>
            <a:pPr marL="285750" indent="-285750"/>
            <a:r>
              <a:rPr lang="en-US" sz="2800" dirty="0">
                <a:solidFill>
                  <a:schemeClr val="tx2"/>
                </a:solidFill>
              </a:rPr>
              <a:t>Don’t offer speculations or opinions. Can get messy!</a:t>
            </a:r>
          </a:p>
        </p:txBody>
      </p:sp>
    </p:spTree>
    <p:extLst>
      <p:ext uri="{BB962C8B-B14F-4D97-AF65-F5344CB8AC3E}">
        <p14:creationId xmlns:p14="http://schemas.microsoft.com/office/powerpoint/2010/main" val="1223802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Express the Effective Message</a:t>
            </a:r>
          </a:p>
        </p:txBody>
      </p:sp>
      <p:sp>
        <p:nvSpPr>
          <p:cNvPr id="3" name="Content Placeholder 2"/>
          <p:cNvSpPr>
            <a:spLocks noGrp="1"/>
          </p:cNvSpPr>
          <p:nvPr>
            <p:ph idx="1"/>
          </p:nvPr>
        </p:nvSpPr>
        <p:spPr>
          <a:xfrm>
            <a:off x="628650" y="1825625"/>
            <a:ext cx="8058150" cy="4117975"/>
          </a:xfrm>
        </p:spPr>
        <p:txBody>
          <a:bodyPr>
            <a:normAutofit/>
          </a:bodyPr>
          <a:lstStyle/>
          <a:p>
            <a:pPr marL="285750" indent="-285750"/>
            <a:r>
              <a:rPr lang="en-US" sz="2800" dirty="0">
                <a:solidFill>
                  <a:schemeClr val="tx2"/>
                </a:solidFill>
              </a:rPr>
              <a:t>STICK TO THE FACTS! Don’t give sensational or overdramatic recounts – facts can get changed.</a:t>
            </a:r>
          </a:p>
          <a:p>
            <a:pPr marL="285750" indent="-285750"/>
            <a:r>
              <a:rPr lang="en-US" sz="2800" dirty="0">
                <a:solidFill>
                  <a:schemeClr val="tx2"/>
                </a:solidFill>
              </a:rPr>
              <a:t>If goofing it up, ask to start over.</a:t>
            </a:r>
          </a:p>
          <a:p>
            <a:pPr marL="285750" indent="-285750"/>
            <a:r>
              <a:rPr lang="en-US" sz="2800" dirty="0">
                <a:solidFill>
                  <a:schemeClr val="tx2"/>
                </a:solidFill>
              </a:rPr>
              <a:t>Don’t argue with reporter.</a:t>
            </a:r>
            <a:endParaRPr lang="en-US" sz="2800" dirty="0"/>
          </a:p>
          <a:p>
            <a:pPr marL="285750" indent="-285750"/>
            <a:r>
              <a:rPr lang="en-US" sz="2800" dirty="0">
                <a:solidFill>
                  <a:schemeClr val="tx2"/>
                </a:solidFill>
              </a:rPr>
              <a:t>“Off the record” does not exist!</a:t>
            </a:r>
          </a:p>
        </p:txBody>
      </p:sp>
    </p:spTree>
    <p:extLst>
      <p:ext uri="{BB962C8B-B14F-4D97-AF65-F5344CB8AC3E}">
        <p14:creationId xmlns:p14="http://schemas.microsoft.com/office/powerpoint/2010/main" val="6699181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85833"/>
          <a:stretch/>
        </p:blipFill>
        <p:spPr>
          <a:xfrm>
            <a:off x="304800" y="1447801"/>
            <a:ext cx="1295400" cy="1525555"/>
          </a:xfrm>
          <a:prstGeom prst="rect">
            <a:avLst/>
          </a:prstGeom>
        </p:spPr>
      </p:pic>
      <p:sp>
        <p:nvSpPr>
          <p:cNvPr id="2" name="Title 1"/>
          <p:cNvSpPr>
            <a:spLocks noGrp="1"/>
          </p:cNvSpPr>
          <p:nvPr>
            <p:ph type="title"/>
          </p:nvPr>
        </p:nvSpPr>
        <p:spPr/>
        <p:txBody>
          <a:bodyPr>
            <a:normAutofit fontScale="90000"/>
          </a:bodyPr>
          <a:lstStyle/>
          <a:p>
            <a:r>
              <a:rPr lang="en-US" dirty="0"/>
              <a:t>Evacuee Makes Latest Complaint</a:t>
            </a:r>
            <a:br>
              <a:rPr lang="en-US" dirty="0"/>
            </a:br>
            <a:r>
              <a:rPr lang="en-US" dirty="0"/>
              <a:t>May 7, 2006</a:t>
            </a:r>
            <a:br>
              <a:rPr lang="en-US" dirty="0"/>
            </a:br>
            <a:endParaRPr lang="en-US" dirty="0"/>
          </a:p>
        </p:txBody>
      </p:sp>
      <p:sp>
        <p:nvSpPr>
          <p:cNvPr id="3" name="Content Placeholder 2"/>
          <p:cNvSpPr>
            <a:spLocks noGrp="1"/>
          </p:cNvSpPr>
          <p:nvPr>
            <p:ph idx="1"/>
          </p:nvPr>
        </p:nvSpPr>
        <p:spPr>
          <a:xfrm>
            <a:off x="1600200" y="1447801"/>
            <a:ext cx="7086600" cy="4495800"/>
          </a:xfrm>
        </p:spPr>
        <p:txBody>
          <a:bodyPr>
            <a:normAutofit fontScale="70000" lnSpcReduction="20000"/>
          </a:bodyPr>
          <a:lstStyle/>
          <a:p>
            <a:r>
              <a:rPr lang="en-US" dirty="0"/>
              <a:t>     New Orleans evacuee Peter Thomas came back to Shreveport to take the remaining items from his storage facility back to the Crescent City--when he got a big surprise. </a:t>
            </a:r>
            <a:br>
              <a:rPr lang="en-US" dirty="0"/>
            </a:br>
            <a:r>
              <a:rPr lang="en-US" dirty="0"/>
              <a:t>     "I put my hand on the first item and it was soaking wet. It was a mattress," he says. Thomas had stored his furniture at ******* ***** Storage on </a:t>
            </a:r>
            <a:r>
              <a:rPr lang="en-US" dirty="0" err="1"/>
              <a:t>Jewella</a:t>
            </a:r>
            <a:r>
              <a:rPr lang="en-US" dirty="0"/>
              <a:t>. Inside the facility, he says, was the little bit his family had accumulated since losing everything during Hurricane Katrina. </a:t>
            </a:r>
            <a:br>
              <a:rPr lang="en-US" dirty="0"/>
            </a:br>
            <a:r>
              <a:rPr lang="en-US" dirty="0"/>
              <a:t>     "We have no words for it. We just--its more of the same. More bad luck," he says. Like many ******* ***** customers, Thomas had signed an agreement to "not hold" the company responsible for damages to his property. </a:t>
            </a:r>
            <a:br>
              <a:rPr lang="en-US" dirty="0"/>
            </a:br>
            <a:r>
              <a:rPr lang="en-US" dirty="0"/>
              <a:t>      "I paid for a facility that was climate controlled because I had some furniture," reflects Thomas. He calls the flooded conditions a major breach of his expectations of the facility. Thomas even documented what he saw with his handheld video camera. </a:t>
            </a:r>
            <a:br>
              <a:rPr lang="en-US" dirty="0"/>
            </a:br>
            <a:r>
              <a:rPr lang="en-US" dirty="0"/>
              <a:t>    ******* *****'s district manager Brandon H***** spoke with News 12 by phone. He told us, "We've had a couple of leaks here and there. Since then we've been putting a new roof on there. I don't understand where the leaks came from." Howes says the roof should be finished in a week. They told some other customers the same back in March. </a:t>
            </a:r>
          </a:p>
          <a:p>
            <a:r>
              <a:rPr lang="en-US" dirty="0"/>
              <a:t>     Thomas says all that's too late for him. "The only good thing they told me is that I can use their dumpster to throw my stuff away." </a:t>
            </a:r>
          </a:p>
          <a:p>
            <a:endParaRPr lang="en-US" dirty="0"/>
          </a:p>
        </p:txBody>
      </p:sp>
    </p:spTree>
    <p:extLst>
      <p:ext uri="{BB962C8B-B14F-4D97-AF65-F5344CB8AC3E}">
        <p14:creationId xmlns:p14="http://schemas.microsoft.com/office/powerpoint/2010/main" val="23766364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Our Presenter</a:t>
            </a:r>
          </a:p>
        </p:txBody>
      </p:sp>
      <p:sp>
        <p:nvSpPr>
          <p:cNvPr id="3" name="Content Placeholder 2"/>
          <p:cNvSpPr>
            <a:spLocks noGrp="1"/>
          </p:cNvSpPr>
          <p:nvPr>
            <p:ph idx="1"/>
          </p:nvPr>
        </p:nvSpPr>
        <p:spPr>
          <a:xfrm>
            <a:off x="4114800" y="2514600"/>
            <a:ext cx="4648200" cy="2060575"/>
          </a:xfrm>
        </p:spPr>
        <p:txBody>
          <a:bodyPr>
            <a:normAutofit/>
          </a:bodyPr>
          <a:lstStyle/>
          <a:p>
            <a:pPr marL="0" indent="0">
              <a:buNone/>
            </a:pPr>
            <a:r>
              <a:rPr lang="en-US" sz="2000" dirty="0">
                <a:solidFill>
                  <a:schemeClr val="tx2"/>
                </a:solidFill>
              </a:rPr>
              <a:t>Ben Evans</a:t>
            </a:r>
          </a:p>
          <a:p>
            <a:pPr marL="0" indent="0">
              <a:buNone/>
            </a:pPr>
            <a:r>
              <a:rPr lang="en-US" sz="2000" dirty="0">
                <a:solidFill>
                  <a:schemeClr val="tx2"/>
                </a:solidFill>
              </a:rPr>
              <a:t>Central Region Sales Representative </a:t>
            </a:r>
          </a:p>
          <a:p>
            <a:pPr marL="0" indent="0">
              <a:buNone/>
            </a:pPr>
            <a:r>
              <a:rPr lang="en-US" sz="2000" dirty="0">
                <a:solidFill>
                  <a:schemeClr val="tx2"/>
                </a:solidFill>
              </a:rPr>
              <a:t>Janus International</a:t>
            </a:r>
          </a:p>
          <a:p>
            <a:pPr marL="0" indent="0">
              <a:buNone/>
            </a:pPr>
            <a:r>
              <a:rPr lang="en-US" sz="2000" dirty="0">
                <a:solidFill>
                  <a:schemeClr val="tx2"/>
                </a:solidFill>
                <a:hlinkClick r:id="rId2"/>
              </a:rPr>
              <a:t>Ben.Evans@JanusIntl.com</a:t>
            </a:r>
            <a:r>
              <a:rPr lang="en-US" sz="2000" dirty="0">
                <a:solidFill>
                  <a:schemeClr val="tx2"/>
                </a:solidFill>
              </a:rPr>
              <a:t> </a:t>
            </a:r>
          </a:p>
          <a:p>
            <a:pPr marL="0" indent="0">
              <a:buNone/>
            </a:pPr>
            <a:r>
              <a:rPr lang="en-US" sz="2000" dirty="0">
                <a:solidFill>
                  <a:schemeClr val="tx2"/>
                </a:solidFill>
              </a:rPr>
              <a:t>903.601.0266</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517" y="1897062"/>
            <a:ext cx="3295650" cy="3295650"/>
          </a:xfrm>
          <a:prstGeom prst="rect">
            <a:avLst/>
          </a:prstGeom>
        </p:spPr>
      </p:pic>
    </p:spTree>
    <p:extLst>
      <p:ext uri="{BB962C8B-B14F-4D97-AF65-F5344CB8AC3E}">
        <p14:creationId xmlns:p14="http://schemas.microsoft.com/office/powerpoint/2010/main" val="970414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Preparedness Manual</a:t>
            </a:r>
          </a:p>
        </p:txBody>
      </p:sp>
      <p:sp>
        <p:nvSpPr>
          <p:cNvPr id="3" name="Content Placeholder 2"/>
          <p:cNvSpPr>
            <a:spLocks noGrp="1"/>
          </p:cNvSpPr>
          <p:nvPr>
            <p:ph idx="1"/>
          </p:nvPr>
        </p:nvSpPr>
        <p:spPr/>
        <p:txBody>
          <a:bodyPr/>
          <a:lstStyle/>
          <a:p>
            <a:r>
              <a:rPr lang="en-US" dirty="0"/>
              <a:t>Available for order at: </a:t>
            </a:r>
            <a:r>
              <a:rPr lang="en-US" dirty="0">
                <a:hlinkClick r:id="rId3"/>
              </a:rPr>
              <a:t>www.selfstorage.org</a:t>
            </a:r>
            <a:endParaRPr lang="en-US" dirty="0"/>
          </a:p>
          <a:p>
            <a:r>
              <a:rPr lang="en-US" dirty="0"/>
              <a:t>Check with MSSOA for current discounts </a:t>
            </a:r>
          </a:p>
        </p:txBody>
      </p:sp>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0437" y="3134810"/>
            <a:ext cx="1703126" cy="2131457"/>
          </a:xfrm>
          <a:prstGeom prst="rect">
            <a:avLst/>
          </a:prstGeom>
        </p:spPr>
      </p:pic>
    </p:spTree>
    <p:extLst>
      <p:ext uri="{BB962C8B-B14F-4D97-AF65-F5344CB8AC3E}">
        <p14:creationId xmlns:p14="http://schemas.microsoft.com/office/powerpoint/2010/main" val="496516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First </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1084" y="1784349"/>
            <a:ext cx="3432175" cy="3432175"/>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2057398"/>
            <a:ext cx="4182717" cy="2886075"/>
          </a:xfrm>
          <a:prstGeom prst="rect">
            <a:avLst/>
          </a:prstGeom>
        </p:spPr>
      </p:pic>
    </p:spTree>
    <p:extLst>
      <p:ext uri="{BB962C8B-B14F-4D97-AF65-F5344CB8AC3E}">
        <p14:creationId xmlns:p14="http://schemas.microsoft.com/office/powerpoint/2010/main" val="80651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Disasters</a:t>
            </a:r>
          </a:p>
        </p:txBody>
      </p:sp>
      <p:sp>
        <p:nvSpPr>
          <p:cNvPr id="3" name="Content Placeholder 2"/>
          <p:cNvSpPr>
            <a:spLocks noGrp="1"/>
          </p:cNvSpPr>
          <p:nvPr>
            <p:ph idx="1"/>
          </p:nvPr>
        </p:nvSpPr>
        <p:spPr/>
        <p:txBody>
          <a:bodyPr>
            <a:normAutofit/>
          </a:bodyPr>
          <a:lstStyle/>
          <a:p>
            <a:r>
              <a:rPr lang="en-US" sz="3200" dirty="0"/>
              <a:t>Fire</a:t>
            </a:r>
          </a:p>
          <a:p>
            <a:r>
              <a:rPr lang="en-US" sz="3200" dirty="0"/>
              <a:t>Tornado</a:t>
            </a:r>
          </a:p>
          <a:p>
            <a:r>
              <a:rPr lang="en-US" sz="3200" dirty="0"/>
              <a:t>Flood</a:t>
            </a:r>
          </a:p>
        </p:txBody>
      </p:sp>
    </p:spTree>
    <p:extLst>
      <p:ext uri="{BB962C8B-B14F-4D97-AF65-F5344CB8AC3E}">
        <p14:creationId xmlns:p14="http://schemas.microsoft.com/office/powerpoint/2010/main" val="2770238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 Response</a:t>
            </a:r>
          </a:p>
        </p:txBody>
      </p:sp>
      <p:pic>
        <p:nvPicPr>
          <p:cNvPr id="4" name="fire.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5943796" y="740401"/>
            <a:ext cx="2618390" cy="1295972"/>
          </a:xfrm>
          <a:prstGeom prst="rect">
            <a:avLst/>
          </a:prstGeom>
        </p:spPr>
      </p:pic>
      <p:pic>
        <p:nvPicPr>
          <p:cNvPr id="5" name="Picture 4"/>
          <p:cNvPicPr>
            <a:picLocks noChangeAspect="1"/>
          </p:cNvPicPr>
          <p:nvPr/>
        </p:nvPicPr>
        <p:blipFill>
          <a:blip r:embed="rId6" cstate="print">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5943796" y="2133600"/>
            <a:ext cx="2620183" cy="17311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43796" y="4059247"/>
            <a:ext cx="2618390" cy="17505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Content Placeholder 2"/>
          <p:cNvSpPr>
            <a:spLocks noGrp="1"/>
          </p:cNvSpPr>
          <p:nvPr>
            <p:ph idx="1"/>
          </p:nvPr>
        </p:nvSpPr>
        <p:spPr>
          <a:xfrm>
            <a:off x="628650" y="1825625"/>
            <a:ext cx="4857750" cy="3432175"/>
          </a:xfrm>
        </p:spPr>
        <p:txBody>
          <a:bodyPr>
            <a:normAutofit fontScale="92500" lnSpcReduction="10000"/>
          </a:bodyPr>
          <a:lstStyle/>
          <a:p>
            <a:r>
              <a:rPr lang="en-US" dirty="0"/>
              <a:t>Quickly assess</a:t>
            </a:r>
          </a:p>
          <a:p>
            <a:pPr lvl="1"/>
            <a:r>
              <a:rPr lang="en-US" dirty="0"/>
              <a:t>Call 911</a:t>
            </a:r>
          </a:p>
          <a:p>
            <a:pPr lvl="1"/>
            <a:r>
              <a:rPr lang="en-US" dirty="0"/>
              <a:t>Vacate if fire is present</a:t>
            </a:r>
          </a:p>
          <a:p>
            <a:pPr lvl="1"/>
            <a:r>
              <a:rPr lang="en-US" dirty="0"/>
              <a:t>Use extinguisher on small fires</a:t>
            </a:r>
          </a:p>
          <a:p>
            <a:pPr lvl="1"/>
            <a:r>
              <a:rPr lang="en-US" dirty="0"/>
              <a:t>Unlock all gates/entries for quick emergency access</a:t>
            </a:r>
          </a:p>
          <a:p>
            <a:r>
              <a:rPr lang="en-US" dirty="0"/>
              <a:t>Evacuate tenants from property</a:t>
            </a:r>
          </a:p>
          <a:p>
            <a:r>
              <a:rPr lang="en-US" dirty="0"/>
              <a:t>Order a 40 yard dumpster</a:t>
            </a:r>
          </a:p>
          <a:p>
            <a:r>
              <a:rPr lang="en-US" dirty="0"/>
              <a:t>Call affected tenants to assess property when safe to do so</a:t>
            </a:r>
          </a:p>
        </p:txBody>
      </p:sp>
    </p:spTree>
    <p:extLst>
      <p:ext uri="{BB962C8B-B14F-4D97-AF65-F5344CB8AC3E}">
        <p14:creationId xmlns:p14="http://schemas.microsoft.com/office/powerpoint/2010/main" val="257249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0" fill="hold"/>
                                        <p:tgtEl>
                                          <p:spTgt spid="4"/>
                                        </p:tgtEl>
                                      </p:cBhvr>
                                    </p:cmd>
                                  </p:childTnLst>
                                </p:cTn>
                              </p:par>
                            </p:childTnLst>
                          </p:cTn>
                        </p:par>
                        <p:par>
                          <p:cTn id="7" fill="hold">
                            <p:stCondLst>
                              <p:cond delay="750"/>
                            </p:stCondLst>
                            <p:childTnLst>
                              <p:par>
                                <p:cTn id="8" presetID="10" presetClass="entr" presetSubtype="0" fill="hold" nodeType="afterEffect">
                                  <p:stCondLst>
                                    <p:cond delay="10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par>
                          <p:cTn id="11" fill="hold">
                            <p:stCondLst>
                              <p:cond delay="2750"/>
                            </p:stCondLst>
                            <p:childTnLst>
                              <p:par>
                                <p:cTn id="12" presetID="10" presetClass="entr" presetSubtype="0" fill="hold" nodeType="afterEffect">
                                  <p:stCondLst>
                                    <p:cond delay="100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4"/>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withEffect">
                                  <p:stCondLst>
                                    <p:cond delay="0"/>
                                  </p:stCondLst>
                                  <p:childTnLst>
                                    <p:cmd type="call" cmd="togglePause">
                                      <p:cBhvr>
                                        <p:cTn id="19" dur="1" fill="hold"/>
                                        <p:tgtEl>
                                          <p:spTgt spid="4"/>
                                        </p:tgtEl>
                                      </p:cBhvr>
                                    </p:cmd>
                                  </p:childTnLst>
                                </p:cTn>
                              </p:par>
                            </p:childTnLst>
                          </p:cTn>
                        </p:par>
                      </p:childTnLst>
                    </p:cTn>
                  </p:par>
                </p:childTnLst>
              </p:cTn>
              <p:nextCondLst>
                <p:cond evt="onClick" delay="0">
                  <p:tgtEl>
                    <p:spTgt spid="4"/>
                  </p:tgtEl>
                </p:cond>
              </p:nextCondLst>
            </p:seq>
            <p:video>
              <p:cMediaNode vol="80000">
                <p:cTn id="20" repeatCount="indefinite" fill="remove"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Tornado Response</a:t>
            </a:r>
          </a:p>
        </p:txBody>
      </p:sp>
      <p:pic>
        <p:nvPicPr>
          <p:cNvPr id="11" name="Content Placeholder 10"/>
          <p:cNvPicPr>
            <a:picLocks noGrp="1" noChangeAspect="1"/>
          </p:cNvPicPr>
          <p:nvPr>
            <p:ph idx="1"/>
          </p:nvPr>
        </p:nvPicPr>
        <p:blipFill rotWithShape="1">
          <a:blip r:embed="rId5">
            <a:extLst>
              <a:ext uri="{28A0092B-C50C-407E-A947-70E740481C1C}">
                <a14:useLocalDpi xmlns:a14="http://schemas.microsoft.com/office/drawing/2010/main" val="0"/>
              </a:ext>
            </a:extLst>
          </a:blip>
          <a:srcRect r="1478"/>
          <a:stretch/>
        </p:blipFill>
        <p:spPr>
          <a:xfrm>
            <a:off x="3126809" y="1981200"/>
            <a:ext cx="2892991" cy="2942666"/>
          </a:xfrm>
        </p:spPr>
      </p:pic>
      <p:grpSp>
        <p:nvGrpSpPr>
          <p:cNvPr id="10" name="Group 9"/>
          <p:cNvGrpSpPr/>
          <p:nvPr/>
        </p:nvGrpSpPr>
        <p:grpSpPr>
          <a:xfrm>
            <a:off x="-32800" y="2309728"/>
            <a:ext cx="3370078" cy="2432389"/>
            <a:chOff x="7124776" y="1625438"/>
            <a:chExt cx="3370078" cy="2432389"/>
          </a:xfrm>
        </p:grpSpPr>
        <p:pic>
          <p:nvPicPr>
            <p:cNvPr id="5" name="TornadoAnimation.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7386176" y="1625438"/>
              <a:ext cx="2847278" cy="2432389"/>
            </a:xfrm>
            <a:prstGeom prst="rect">
              <a:avLst/>
            </a:prstGeom>
          </p:spPr>
        </p:pic>
        <p:sp>
          <p:nvSpPr>
            <p:cNvPr id="6" name="Rectangle 5"/>
            <p:cNvSpPr/>
            <p:nvPr/>
          </p:nvSpPr>
          <p:spPr>
            <a:xfrm>
              <a:off x="7124776" y="2553386"/>
              <a:ext cx="3370078" cy="58477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Tornadoes</a:t>
              </a:r>
            </a:p>
          </p:txBody>
        </p:sp>
      </p:grpSp>
      <p:grpSp>
        <p:nvGrpSpPr>
          <p:cNvPr id="4" name="Group 3">
            <a:extLst>
              <a:ext uri="{FF2B5EF4-FFF2-40B4-BE49-F238E27FC236}">
                <a16:creationId xmlns:a16="http://schemas.microsoft.com/office/drawing/2014/main" id="{BF6A637B-A422-4817-9459-6F186A24DCFA}"/>
              </a:ext>
            </a:extLst>
          </p:cNvPr>
          <p:cNvGrpSpPr/>
          <p:nvPr/>
        </p:nvGrpSpPr>
        <p:grpSpPr>
          <a:xfrm>
            <a:off x="6248400" y="1668427"/>
            <a:ext cx="2505998" cy="3891657"/>
            <a:chOff x="6248400" y="1668427"/>
            <a:chExt cx="2505998" cy="3891657"/>
          </a:xfrm>
        </p:grpSpPr>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48400" y="1668427"/>
              <a:ext cx="2505998" cy="18794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48400" y="3682863"/>
              <a:ext cx="2505998" cy="18772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387258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repeatCount="indefinite" fill="remove" display="0">
                  <p:stCondLst>
                    <p:cond delay="indefinite"/>
                  </p:stCondLst>
                </p:cTn>
                <p:tgtEl>
                  <p:spTgt spid="5"/>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Tornado Response</a:t>
            </a:r>
          </a:p>
        </p:txBody>
      </p:sp>
      <p:sp>
        <p:nvSpPr>
          <p:cNvPr id="3" name="Content Placeholder 2"/>
          <p:cNvSpPr>
            <a:spLocks noGrp="1"/>
          </p:cNvSpPr>
          <p:nvPr>
            <p:ph idx="1"/>
          </p:nvPr>
        </p:nvSpPr>
        <p:spPr/>
        <p:txBody>
          <a:bodyPr/>
          <a:lstStyle/>
          <a:p>
            <a:r>
              <a:rPr lang="en-US" dirty="0"/>
              <a:t>If under a tornado warning, get into smaller, interior room- closet, restroom, storeroom, etc. DO NOT GO INTO A STORAGE UNIT!</a:t>
            </a:r>
          </a:p>
          <a:p>
            <a:r>
              <a:rPr lang="en-US" dirty="0"/>
              <a:t>If no safe room available, look for a ditch or culvert and cover yourself</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6102" y="3512602"/>
            <a:ext cx="2671796" cy="2557462"/>
          </a:xfrm>
          <a:prstGeom prst="rect">
            <a:avLst/>
          </a:prstGeom>
        </p:spPr>
      </p:pic>
    </p:spTree>
    <p:extLst>
      <p:ext uri="{BB962C8B-B14F-4D97-AF65-F5344CB8AC3E}">
        <p14:creationId xmlns:p14="http://schemas.microsoft.com/office/powerpoint/2010/main" val="203185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16997</TotalTime>
  <Words>2273</Words>
  <Application>Microsoft Office PowerPoint</Application>
  <PresentationFormat>On-screen Show (4:3)</PresentationFormat>
  <Paragraphs>234</Paragraphs>
  <Slides>38</Slides>
  <Notes>34</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Sanchez</vt:lpstr>
      <vt:lpstr>Custom Design</vt:lpstr>
      <vt:lpstr>PowerPoint Presentation</vt:lpstr>
      <vt:lpstr>OUR PRESENTER</vt:lpstr>
      <vt:lpstr>Are You Prepared?</vt:lpstr>
      <vt:lpstr>Emergency Preparedness Manual</vt:lpstr>
      <vt:lpstr>Safety First </vt:lpstr>
      <vt:lpstr>Natural Disasters</vt:lpstr>
      <vt:lpstr>Fire Response</vt:lpstr>
      <vt:lpstr>Tornado Response</vt:lpstr>
      <vt:lpstr>Tornado Response</vt:lpstr>
      <vt:lpstr>After Storm Passes</vt:lpstr>
      <vt:lpstr>After Storm Passes</vt:lpstr>
      <vt:lpstr>Flood Response</vt:lpstr>
      <vt:lpstr>2016 Baton Rouge, LA</vt:lpstr>
      <vt:lpstr>Flood Response </vt:lpstr>
      <vt:lpstr>Flood Response </vt:lpstr>
      <vt:lpstr>Free Rent to Local Disaster Victims</vt:lpstr>
      <vt:lpstr>Criminal Activity </vt:lpstr>
      <vt:lpstr>Civil Unrest/ Riots</vt:lpstr>
      <vt:lpstr>Theft</vt:lpstr>
      <vt:lpstr>Theft</vt:lpstr>
      <vt:lpstr>Theft</vt:lpstr>
      <vt:lpstr>Drugs</vt:lpstr>
      <vt:lpstr>Drugs</vt:lpstr>
      <vt:lpstr>Drugs</vt:lpstr>
      <vt:lpstr>Tenant Communication</vt:lpstr>
      <vt:lpstr>Tenant Communication</vt:lpstr>
      <vt:lpstr>Media Response </vt:lpstr>
      <vt:lpstr>Media Prep</vt:lpstr>
      <vt:lpstr>Media Prep</vt:lpstr>
      <vt:lpstr>Craft an Effective Message</vt:lpstr>
      <vt:lpstr>Craft an Effective Message</vt:lpstr>
      <vt:lpstr>The Red Envelope</vt:lpstr>
      <vt:lpstr>Express the Effective Message</vt:lpstr>
      <vt:lpstr>Express the Effective Message</vt:lpstr>
      <vt:lpstr>Express the Effective Message</vt:lpstr>
      <vt:lpstr>Express the Effective Message</vt:lpstr>
      <vt:lpstr>Evacuee Makes Latest Complaint May 7, 2006 </vt:lpstr>
      <vt:lpstr>Contact Our Presenter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Evans</dc:creator>
  <cp:lastModifiedBy>Ben Evans</cp:lastModifiedBy>
  <cp:revision>45</cp:revision>
  <cp:lastPrinted>2021-04-07T14:06:14Z</cp:lastPrinted>
  <dcterms:created xsi:type="dcterms:W3CDTF">2021-04-06T20:17:19Z</dcterms:created>
  <dcterms:modified xsi:type="dcterms:W3CDTF">2021-04-22T17:23:07Z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1755576</vt:lpwstr>
  </property>
  <property fmtid="{D5CDD505-2E9C-101B-9397-08002B2CF9AE}" name="NXPowerLiteSettings" pid="3">
    <vt:lpwstr>C7000400038000</vt:lpwstr>
  </property>
  <property fmtid="{D5CDD505-2E9C-101B-9397-08002B2CF9AE}" name="NXPowerLiteVersion" pid="4">
    <vt:lpwstr>S9.0.3</vt:lpwstr>
  </property>
</Properties>
</file>